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CE68D40-4D1D-40D6-964F-371FAC6E9C35}">
  <a:tblStyle styleId="{8CE68D40-4D1D-40D6-964F-371FAC6E9C35}"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rIns="91425" wrap="square"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200" u="none" cap="none" strike="noStrike">
                <a:solidFill>
                  <a:schemeClr val="dk1"/>
                </a:solidFill>
                <a:latin typeface="Calibri"/>
                <a:ea typeface="Calibri"/>
                <a:cs typeface="Calibri"/>
                <a:sym typeface="Calibri"/>
              </a:defRPr>
            </a:lvl1pPr>
            <a:lvl2pPr indent="0" lvl="1" marL="457200" marR="0" rtl="0" algn="l">
              <a:spcBef>
                <a:spcPts val="0"/>
              </a:spcBef>
              <a:buChar char="○"/>
              <a:defRPr b="0" i="0" sz="1200" u="none" cap="none" strike="noStrike">
                <a:solidFill>
                  <a:schemeClr val="dk1"/>
                </a:solidFill>
                <a:latin typeface="Calibri"/>
                <a:ea typeface="Calibri"/>
                <a:cs typeface="Calibri"/>
                <a:sym typeface="Calibri"/>
              </a:defRPr>
            </a:lvl2pPr>
            <a:lvl3pPr indent="0" lvl="2" marL="914400" marR="0" rtl="0" algn="l">
              <a:spcBef>
                <a:spcPts val="0"/>
              </a:spcBef>
              <a:buChar char="■"/>
              <a:defRPr b="0" i="0" sz="1200" u="none" cap="none" strike="noStrike">
                <a:solidFill>
                  <a:schemeClr val="dk1"/>
                </a:solidFill>
                <a:latin typeface="Calibri"/>
                <a:ea typeface="Calibri"/>
                <a:cs typeface="Calibri"/>
                <a:sym typeface="Calibri"/>
              </a:defRPr>
            </a:lvl3pPr>
            <a:lvl4pPr indent="0" lvl="3" marL="1371600" marR="0" rtl="0" algn="l">
              <a:spcBef>
                <a:spcPts val="0"/>
              </a:spcBef>
              <a:buChar char="●"/>
              <a:defRPr b="0" i="0" sz="1200" u="none" cap="none" strike="noStrike">
                <a:solidFill>
                  <a:schemeClr val="dk1"/>
                </a:solidFill>
                <a:latin typeface="Calibri"/>
                <a:ea typeface="Calibri"/>
                <a:cs typeface="Calibri"/>
                <a:sym typeface="Calibri"/>
              </a:defRPr>
            </a:lvl4pPr>
            <a:lvl5pPr indent="0" lvl="4" marL="1828800" marR="0" rtl="0" algn="l">
              <a:spcBef>
                <a:spcPts val="0"/>
              </a:spcBef>
              <a:buChar char="○"/>
              <a:defRPr b="0" i="0" sz="1200" u="none" cap="none" strike="noStrike">
                <a:solidFill>
                  <a:schemeClr val="dk1"/>
                </a:solidFill>
                <a:latin typeface="Calibri"/>
                <a:ea typeface="Calibri"/>
                <a:cs typeface="Calibri"/>
                <a:sym typeface="Calibri"/>
              </a:defRPr>
            </a:lvl5pPr>
            <a:lvl6pPr indent="0" lvl="5" marL="2286000" marR="0" rtl="0" algn="l">
              <a:spcBef>
                <a:spcPts val="0"/>
              </a:spcBef>
              <a:buChar char="■"/>
              <a:defRPr b="0" i="0" sz="1200" u="none" cap="none" strike="noStrike">
                <a:solidFill>
                  <a:schemeClr val="dk1"/>
                </a:solidFill>
                <a:latin typeface="Calibri"/>
                <a:ea typeface="Calibri"/>
                <a:cs typeface="Calibri"/>
                <a:sym typeface="Calibri"/>
              </a:defRPr>
            </a:lvl6pPr>
            <a:lvl7pPr indent="0" lvl="6" marL="2743200" marR="0" rtl="0" algn="l">
              <a:spcBef>
                <a:spcPts val="0"/>
              </a:spcBef>
              <a:buChar char="●"/>
              <a:defRPr b="0" i="0" sz="1200" u="none" cap="none" strike="noStrike">
                <a:solidFill>
                  <a:schemeClr val="dk1"/>
                </a:solidFill>
                <a:latin typeface="Calibri"/>
                <a:ea typeface="Calibri"/>
                <a:cs typeface="Calibri"/>
                <a:sym typeface="Calibri"/>
              </a:defRPr>
            </a:lvl7pPr>
            <a:lvl8pPr indent="0" lvl="7" marL="3200400" marR="0" rtl="0" algn="l">
              <a:spcBef>
                <a:spcPts val="0"/>
              </a:spcBef>
              <a:buChar char="○"/>
              <a:defRPr b="0" i="0" sz="1200" u="none" cap="none" strike="noStrike">
                <a:solidFill>
                  <a:schemeClr val="dk1"/>
                </a:solidFill>
                <a:latin typeface="Calibri"/>
                <a:ea typeface="Calibri"/>
                <a:cs typeface="Calibri"/>
                <a:sym typeface="Calibri"/>
              </a:defRPr>
            </a:lvl8pPr>
            <a:lvl9pPr indent="0" lvl="8" marL="3657600" marR="0" rtl="0" algn="l">
              <a:spcBef>
                <a:spcPts val="0"/>
              </a:spcBef>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nl-NL"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2.wp.com/www.brainpickings.org/wp-content/uploads/2011/10/artofthehobbit3.jpg?zoom=1.75&amp;w=680&amp;ssl=1" TargetMode="External"/><Relationship Id="rId3" Type="http://schemas.openxmlformats.org/officeDocument/2006/relationships/hyperlink" Target="https://www.brainpickings.org/2011/11/01/art-of-the-hobbi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0" name="Shape 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57" name="Shape 157"/>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66" name="Shape 166"/>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75" name="Shape 175"/>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85" name="Shape 185"/>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94" name="Shape 194"/>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03" name="Shape 203"/>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nl-NL"/>
              <a:t>Similar for NER:</a:t>
            </a:r>
          </a:p>
          <a:p>
            <a:pPr lvl="0">
              <a:spcBef>
                <a:spcPts val="0"/>
              </a:spcBef>
              <a:buNone/>
            </a:pPr>
            <a:r>
              <a:rPr lang="nl-NL"/>
              <a:t>CONNL</a:t>
            </a:r>
          </a:p>
          <a:p>
            <a:pPr lvl="0">
              <a:spcBef>
                <a:spcPts val="0"/>
              </a:spcBef>
              <a:buNone/>
            </a:pPr>
            <a:r>
              <a:rPr lang="nl-NL"/>
              <a:t>Sonar</a:t>
            </a:r>
          </a:p>
          <a:p>
            <a:pPr lvl="0">
              <a:spcBef>
                <a:spcPts val="0"/>
              </a:spcBef>
              <a:buNone/>
            </a:pPr>
            <a:r>
              <a:rPr lang="nl-NL"/>
              <a:t>Namescape</a:t>
            </a:r>
          </a:p>
          <a:p>
            <a:pPr lvl="0">
              <a:spcBef>
                <a:spcPts val="0"/>
              </a:spcBef>
              <a:buNone/>
            </a:pPr>
            <a:r>
              <a:rPr lang="nl-NL"/>
              <a:t>Historical sets IMPACT</a:t>
            </a:r>
          </a:p>
        </p:txBody>
      </p:sp>
      <p:sp>
        <p:nvSpPr>
          <p:cNvPr id="212" name="Shape 212"/>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22" name="Shape 222"/>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31" name="Shape 231"/>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40" name="Shape 240"/>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139700" lvl="0" marL="342900" rtl="0">
              <a:spcBef>
                <a:spcPts val="640"/>
              </a:spcBef>
              <a:buNone/>
            </a:pPr>
            <a:r>
              <a:rPr lang="nl-NL" sz="1400">
                <a:latin typeface="Times New Roman"/>
                <a:ea typeface="Times New Roman"/>
                <a:cs typeface="Times New Roman"/>
                <a:sym typeface="Times New Roman"/>
              </a:rPr>
              <a:t>WP2 will offer a generic linked open data graph populated with for the humanities relevant entities like Persons, Locations, Concepts etc. The graph serves for network analysis, data annotation resolution and linking purposes. The graph is populated with datasets from the exposed domain graphs and sources outside the three core groups like old thesauri, biographical collections and external datasets like dbpedia.</a:t>
            </a:r>
          </a:p>
          <a:p>
            <a:pPr indent="-139700" lvl="0" marL="342900" rtl="0">
              <a:spcBef>
                <a:spcPts val="640"/>
              </a:spcBef>
              <a:buNone/>
            </a:pPr>
            <a:r>
              <a:t/>
            </a:r>
            <a:endParaRPr sz="1400">
              <a:latin typeface="Times New Roman"/>
              <a:ea typeface="Times New Roman"/>
              <a:cs typeface="Times New Roman"/>
              <a:sym typeface="Times New Roman"/>
            </a:endParaRPr>
          </a:p>
          <a:p>
            <a:pPr indent="-139700" lvl="0" marL="342900" rtl="0">
              <a:spcBef>
                <a:spcPts val="640"/>
              </a:spcBef>
              <a:buNone/>
            </a:pPr>
            <a:r>
              <a:rPr lang="nl-NL" sz="1400" u="sng">
                <a:solidFill>
                  <a:schemeClr val="hlink"/>
                </a:solidFill>
                <a:latin typeface="Times New Roman"/>
                <a:ea typeface="Times New Roman"/>
                <a:cs typeface="Times New Roman"/>
                <a:sym typeface="Times New Roman"/>
                <a:hlinkClick r:id="rId2"/>
              </a:rPr>
              <a:t>https://i2.wp.com/www.brainpickings.org/wp-content/uploads/2011/10/artofthehobbit3.jpg?zoom=1.75&amp;w=680&amp;ssl=1</a:t>
            </a:r>
          </a:p>
          <a:p>
            <a:pPr indent="-139700" lvl="0" marL="342900" rtl="0">
              <a:spcBef>
                <a:spcPts val="640"/>
              </a:spcBef>
              <a:buNone/>
            </a:pPr>
            <a:r>
              <a:rPr lang="nl-NL" sz="1400" u="sng">
                <a:solidFill>
                  <a:schemeClr val="hlink"/>
                </a:solidFill>
                <a:latin typeface="Times New Roman"/>
                <a:ea typeface="Times New Roman"/>
                <a:cs typeface="Times New Roman"/>
                <a:sym typeface="Times New Roman"/>
                <a:hlinkClick r:id="rId3"/>
              </a:rPr>
              <a:t>https://www.brainpickings.org/2011/11/01/art-of-the-hobbit/</a:t>
            </a:r>
            <a:r>
              <a:rPr lang="nl-NL" sz="1400">
                <a:latin typeface="Times New Roman"/>
                <a:ea typeface="Times New Roman"/>
                <a:cs typeface="Times New Roman"/>
                <a:sym typeface="Times New Roman"/>
              </a:rPr>
              <a:t> </a:t>
            </a:r>
          </a:p>
          <a:p>
            <a:pPr indent="-139700" lvl="0" marL="342900" rtl="0">
              <a:spcBef>
                <a:spcPts val="640"/>
              </a:spcBef>
              <a:buNone/>
            </a:pPr>
            <a:r>
              <a:t/>
            </a:r>
            <a:endParaRPr sz="1400">
              <a:latin typeface="Times New Roman"/>
              <a:ea typeface="Times New Roman"/>
              <a:cs typeface="Times New Roman"/>
              <a:sym typeface="Times New Roman"/>
            </a:endParaRPr>
          </a:p>
          <a:p>
            <a:pPr indent="-139700" lvl="0" marL="342900" rtl="0">
              <a:spcBef>
                <a:spcPts val="640"/>
              </a:spcBef>
              <a:buNone/>
            </a:pPr>
            <a:r>
              <a:t/>
            </a:r>
            <a:endParaRPr sz="1400">
              <a:latin typeface="Times New Roman"/>
              <a:ea typeface="Times New Roman"/>
              <a:cs typeface="Times New Roman"/>
              <a:sym typeface="Times New Roman"/>
            </a:endParaRPr>
          </a:p>
          <a:p>
            <a:pPr indent="-139700" lvl="0" marL="342900" rtl="0">
              <a:spcBef>
                <a:spcPts val="640"/>
              </a:spcBef>
              <a:buNone/>
            </a:pPr>
            <a:r>
              <a:t/>
            </a:r>
            <a:endParaRPr sz="1400">
              <a:latin typeface="Times New Roman"/>
              <a:ea typeface="Times New Roman"/>
              <a:cs typeface="Times New Roman"/>
              <a:sym typeface="Times New Roman"/>
            </a:endParaRPr>
          </a:p>
        </p:txBody>
      </p:sp>
      <p:sp>
        <p:nvSpPr>
          <p:cNvPr id="78" name="Shape 78"/>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48" name="Shape 248"/>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57" name="Shape 257"/>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267" name="Shape 267"/>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88" name="Shape 88"/>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139700" lvl="0" marL="342900" rtl="0">
              <a:spcBef>
                <a:spcPts val="640"/>
              </a:spcBef>
              <a:buNone/>
            </a:pPr>
            <a:r>
              <a:rPr lang="nl-NL" sz="1400">
                <a:latin typeface="Times New Roman"/>
                <a:ea typeface="Times New Roman"/>
                <a:cs typeface="Times New Roman"/>
                <a:sym typeface="Times New Roman"/>
              </a:rPr>
              <a:t>WP2 will offer a generic linked open data graph populated with for the humanities relevant entities like Persons, Locations, Concepts etc. The graph serves for network analysis, data annotation resolution and linking purposes. The graph is populated with datasets from the exposed domain graphs and sources outside the three core groups like old thesauri, biographical collections and external datasets like dbpedia.</a:t>
            </a:r>
          </a:p>
        </p:txBody>
      </p:sp>
      <p:sp>
        <p:nvSpPr>
          <p:cNvPr id="98" name="Shape 98"/>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9" name="Shape 109"/>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nl-NL"/>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8" name="Shape 118"/>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27" name="Shape 127"/>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nl-NL"/>
              <a:t>INL labs:</a:t>
            </a:r>
          </a:p>
          <a:p>
            <a:pPr indent="-317500" lvl="0" marL="457200" rtl="0">
              <a:spcBef>
                <a:spcPts val="0"/>
              </a:spcBef>
              <a:buChar char="●"/>
            </a:pPr>
            <a:r>
              <a:rPr lang="nl-NL"/>
              <a:t>Trainable statistical tagger (SVM), online instance trained on letters as loot data (~400.000 tokens 17th and 18th century Dutch)</a:t>
            </a:r>
          </a:p>
          <a:p>
            <a:pPr indent="-317500" lvl="0" marL="457200">
              <a:spcBef>
                <a:spcPts val="0"/>
              </a:spcBef>
              <a:buChar char="●"/>
            </a:pPr>
            <a:r>
              <a:rPr lang="nl-NL"/>
              <a:t>Uses historical lexicon and approximate matching for lemmatization</a:t>
            </a:r>
          </a:p>
        </p:txBody>
      </p:sp>
      <p:sp>
        <p:nvSpPr>
          <p:cNvPr id="137" name="Shape 137"/>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46" name="Shape 146"/>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Titeldia">
    <p:spTree>
      <p:nvGrpSpPr>
        <p:cNvPr id="18" name="Shape 18"/>
        <p:cNvGrpSpPr/>
        <p:nvPr/>
      </p:nvGrpSpPr>
      <p:grpSpPr>
        <a:xfrm>
          <a:off x="0" y="0"/>
          <a:ext cx="0" cy="0"/>
          <a:chOff x="0" y="0"/>
          <a:chExt cx="0" cy="0"/>
        </a:xfrm>
      </p:grpSpPr>
      <p:sp>
        <p:nvSpPr>
          <p:cNvPr id="19" name="Shape 19"/>
          <p:cNvSpPr/>
          <p:nvPr/>
        </p:nvSpPr>
        <p:spPr>
          <a:xfrm>
            <a:off x="0" y="2376264"/>
            <a:ext cx="9144000" cy="4481736"/>
          </a:xfrm>
          <a:prstGeom prst="rect">
            <a:avLst/>
          </a:prstGeom>
          <a:solidFill>
            <a:srgbClr val="1FBED3"/>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0" name="Shape 20"/>
          <p:cNvSpPr txBox="1"/>
          <p:nvPr>
            <p:ph type="ctrTitle"/>
          </p:nvPr>
        </p:nvSpPr>
        <p:spPr>
          <a:xfrm>
            <a:off x="467544" y="2420888"/>
            <a:ext cx="8128992" cy="2592288"/>
          </a:xfrm>
          <a:prstGeom prst="rect">
            <a:avLst/>
          </a:prstGeom>
          <a:noFill/>
          <a:ln>
            <a:noFill/>
          </a:ln>
        </p:spPr>
        <p:txBody>
          <a:bodyPr anchorCtr="0" anchor="ctr" bIns="91425" lIns="91425" rIns="91425" wrap="square" tIns="91425"/>
          <a:lstStyle>
            <a:lvl1pPr indent="0" lvl="0" marL="0" marR="0" rtl="0" algn="l">
              <a:spcBef>
                <a:spcPts val="0"/>
              </a:spcBef>
              <a:spcAft>
                <a:spcPts val="0"/>
              </a:spcAft>
              <a:buClr>
                <a:schemeClr val="dk1"/>
              </a:buClr>
              <a:buFont typeface="Calibri"/>
              <a:buNone/>
              <a:defRPr b="1" i="0" sz="72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1" name="Shape 21"/>
          <p:cNvSpPr txBox="1"/>
          <p:nvPr>
            <p:ph idx="1" type="subTitle"/>
          </p:nvPr>
        </p:nvSpPr>
        <p:spPr>
          <a:xfrm>
            <a:off x="501755" y="5283796"/>
            <a:ext cx="3664496" cy="1502196"/>
          </a:xfrm>
          <a:prstGeom prst="rect">
            <a:avLst/>
          </a:prstGeom>
          <a:noFill/>
          <a:ln>
            <a:noFill/>
          </a:ln>
        </p:spPr>
        <p:txBody>
          <a:bodyPr anchorCtr="0" anchor="t" bIns="91425" lIns="91425" rIns="91425" wrap="square" tIns="91425"/>
          <a:lstStyle>
            <a:lvl1pPr indent="0" lvl="0" marL="0" marR="0" rtl="0" algn="l">
              <a:spcBef>
                <a:spcPts val="560"/>
              </a:spcBef>
              <a:buClr>
                <a:schemeClr val="dk1"/>
              </a:buClr>
              <a:buFont typeface="Courier New"/>
              <a:buNone/>
              <a:defRPr b="0" i="0" sz="2800" u="none" cap="none" strike="noStrike">
                <a:solidFill>
                  <a:schemeClr val="dk1"/>
                </a:solidFill>
                <a:latin typeface="Times New Roman"/>
                <a:ea typeface="Times New Roman"/>
                <a:cs typeface="Times New Roman"/>
                <a:sym typeface="Times New Roman"/>
              </a:defRPr>
            </a:lvl1pPr>
            <a:lvl2pPr indent="0" lvl="1" marL="457200" marR="0" rtl="0" algn="ctr">
              <a:spcBef>
                <a:spcPts val="560"/>
              </a:spcBef>
              <a:buClr>
                <a:srgbClr val="888888"/>
              </a:buClr>
              <a:buFont typeface="Arial"/>
              <a:buNone/>
              <a:defRPr b="0" i="0" sz="2800" u="none" cap="none" strike="noStrike">
                <a:solidFill>
                  <a:srgbClr val="888888"/>
                </a:solidFill>
                <a:latin typeface="Times New Roman"/>
                <a:ea typeface="Times New Roman"/>
                <a:cs typeface="Times New Roman"/>
                <a:sym typeface="Times New Roman"/>
              </a:defRPr>
            </a:lvl2pPr>
            <a:lvl3pPr indent="0" lvl="2" marL="914400" marR="0" rtl="0" algn="ctr">
              <a:spcBef>
                <a:spcPts val="480"/>
              </a:spcBef>
              <a:buClr>
                <a:srgbClr val="888888"/>
              </a:buClr>
              <a:buFont typeface="Arial"/>
              <a:buNone/>
              <a:defRPr b="0" i="0" sz="2400" u="none" cap="none" strike="noStrike">
                <a:solidFill>
                  <a:srgbClr val="888888"/>
                </a:solidFill>
                <a:latin typeface="Times New Roman"/>
                <a:ea typeface="Times New Roman"/>
                <a:cs typeface="Times New Roman"/>
                <a:sym typeface="Times New Roman"/>
              </a:defRPr>
            </a:lvl3pPr>
            <a:lvl4pPr indent="0" lvl="3" marL="1371600" marR="0" rtl="0" algn="ctr">
              <a:spcBef>
                <a:spcPts val="400"/>
              </a:spcBef>
              <a:buClr>
                <a:srgbClr val="888888"/>
              </a:buClr>
              <a:buFont typeface="Arial"/>
              <a:buNone/>
              <a:defRPr b="0" i="0" sz="2000" u="none" cap="none" strike="noStrike">
                <a:solidFill>
                  <a:srgbClr val="888888"/>
                </a:solidFill>
                <a:latin typeface="Times New Roman"/>
                <a:ea typeface="Times New Roman"/>
                <a:cs typeface="Times New Roman"/>
                <a:sym typeface="Times New Roman"/>
              </a:defRPr>
            </a:lvl4pPr>
            <a:lvl5pPr indent="0" lvl="4" marL="1828800" marR="0" rtl="0" algn="ctr">
              <a:spcBef>
                <a:spcPts val="400"/>
              </a:spcBef>
              <a:buClr>
                <a:srgbClr val="888888"/>
              </a:buClr>
              <a:buFont typeface="Arial"/>
              <a:buNone/>
              <a:defRPr b="0" i="0" sz="2000" u="none" cap="none" strike="noStrike">
                <a:solidFill>
                  <a:srgbClr val="888888"/>
                </a:solidFill>
                <a:latin typeface="Times New Roman"/>
                <a:ea typeface="Times New Roman"/>
                <a:cs typeface="Times New Roman"/>
                <a:sym typeface="Times New Roman"/>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cxnSp>
        <p:nvCxnSpPr>
          <p:cNvPr id="22" name="Shape 22"/>
          <p:cNvCxnSpPr/>
          <p:nvPr/>
        </p:nvCxnSpPr>
        <p:spPr>
          <a:xfrm rot="10800000">
            <a:off x="4572000" y="5301208"/>
            <a:ext cx="0" cy="1556792"/>
          </a:xfrm>
          <a:prstGeom prst="straightConnector1">
            <a:avLst/>
          </a:prstGeom>
          <a:noFill/>
          <a:ln cap="flat" cmpd="sng" w="9525">
            <a:solidFill>
              <a:schemeClr val="dk1"/>
            </a:solidFill>
            <a:prstDash val="solid"/>
            <a:round/>
            <a:headEnd len="med" w="med" type="none"/>
            <a:tailEnd len="med" w="med" type="none"/>
          </a:ln>
        </p:spPr>
      </p:cxnSp>
      <p:pic>
        <p:nvPicPr>
          <p:cNvPr id="23" name="Shape 23"/>
          <p:cNvPicPr preferRelativeResize="0"/>
          <p:nvPr/>
        </p:nvPicPr>
        <p:blipFill rotWithShape="1">
          <a:blip r:embed="rId2">
            <a:alphaModFix/>
          </a:blip>
          <a:srcRect b="0" l="0" r="0" t="0"/>
          <a:stretch/>
        </p:blipFill>
        <p:spPr>
          <a:xfrm>
            <a:off x="501755" y="404664"/>
            <a:ext cx="3422173" cy="1512168"/>
          </a:xfrm>
          <a:prstGeom prst="rect">
            <a:avLst/>
          </a:prstGeom>
          <a:noFill/>
          <a:ln>
            <a:noFill/>
          </a:ln>
        </p:spPr>
      </p:pic>
      <p:sp>
        <p:nvSpPr>
          <p:cNvPr id="24" name="Shape 24"/>
          <p:cNvSpPr txBox="1"/>
          <p:nvPr>
            <p:ph idx="2" type="body"/>
          </p:nvPr>
        </p:nvSpPr>
        <p:spPr>
          <a:xfrm>
            <a:off x="4932040" y="5301208"/>
            <a:ext cx="3638197" cy="1457400"/>
          </a:xfrm>
          <a:prstGeom prst="rect">
            <a:avLst/>
          </a:prstGeom>
          <a:noFill/>
          <a:ln>
            <a:noFill/>
          </a:ln>
        </p:spPr>
        <p:txBody>
          <a:bodyPr anchorCtr="0" anchor="t" bIns="91425" lIns="91425" rIns="91425" wrap="square" tIns="91425"/>
          <a:lstStyle>
            <a:lvl1pPr indent="0" lvl="0" marL="0" marR="0" rtl="0" algn="l">
              <a:spcBef>
                <a:spcPts val="400"/>
              </a:spcBef>
              <a:buClr>
                <a:schemeClr val="dk1"/>
              </a:buClr>
              <a:buFont typeface="Courier New"/>
              <a:buNone/>
              <a:defRPr b="0" i="0" sz="2000" u="none" cap="none" strike="noStrike">
                <a:solidFill>
                  <a:schemeClr val="dk1"/>
                </a:solidFill>
                <a:latin typeface="Times New Roman"/>
                <a:ea typeface="Times New Roman"/>
                <a:cs typeface="Times New Roman"/>
                <a:sym typeface="Times New Roman"/>
              </a:defRPr>
            </a:lvl1pPr>
            <a:lvl2pPr indent="0" lvl="1" marL="457200" marR="0" rtl="0" algn="l">
              <a:spcBef>
                <a:spcPts val="240"/>
              </a:spcBef>
              <a:buClr>
                <a:schemeClr val="dk1"/>
              </a:buClr>
              <a:buFont typeface="Arial"/>
              <a:buNone/>
              <a:defRPr b="0" i="0" sz="1200" u="none" cap="none" strike="noStrike">
                <a:solidFill>
                  <a:schemeClr val="dk1"/>
                </a:solidFill>
                <a:latin typeface="Times New Roman"/>
                <a:ea typeface="Times New Roman"/>
                <a:cs typeface="Times New Roman"/>
                <a:sym typeface="Times New Roman"/>
              </a:defRPr>
            </a:lvl2pPr>
            <a:lvl3pPr indent="0" lvl="2" marL="914400" marR="0" rtl="0" algn="l">
              <a:spcBef>
                <a:spcPts val="2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3pPr>
            <a:lvl4pPr indent="0" lvl="3" marL="13716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4pPr>
            <a:lvl5pPr indent="0" lvl="4" marL="18288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el en verticale tekst">
    <p:spTree>
      <p:nvGrpSpPr>
        <p:cNvPr id="60" name="Shape 60"/>
        <p:cNvGrpSpPr/>
        <p:nvPr/>
      </p:nvGrpSpPr>
      <p:grpSpPr>
        <a:xfrm>
          <a:off x="0" y="0"/>
          <a:ext cx="0" cy="0"/>
          <a:chOff x="0" y="0"/>
          <a:chExt cx="0" cy="0"/>
        </a:xfrm>
      </p:grpSpPr>
      <p:sp>
        <p:nvSpPr>
          <p:cNvPr id="61" name="Shape 61"/>
          <p:cNvSpPr txBox="1"/>
          <p:nvPr>
            <p:ph type="title"/>
          </p:nvPr>
        </p:nvSpPr>
        <p:spPr>
          <a:xfrm>
            <a:off x="457200" y="274638"/>
            <a:ext cx="8229600" cy="1143000"/>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Calibri"/>
              <a:buNone/>
              <a:defRPr b="1"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2" name="Shape 62"/>
          <p:cNvSpPr txBox="1"/>
          <p:nvPr>
            <p:ph idx="1" type="body"/>
          </p:nvPr>
        </p:nvSpPr>
        <p:spPr>
          <a:xfrm rot="5400000">
            <a:off x="2309018" y="-251619"/>
            <a:ext cx="4525963" cy="82296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Courier New"/>
              <a:buChar char="o"/>
              <a:defRPr b="0" i="0" sz="3200" u="none" cap="none" strike="noStrike">
                <a:solidFill>
                  <a:schemeClr val="dk1"/>
                </a:solidFill>
                <a:latin typeface="Times New Roman"/>
                <a:ea typeface="Times New Roman"/>
                <a:cs typeface="Times New Roman"/>
                <a:sym typeface="Times New Roman"/>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3" name="Shape 63"/>
          <p:cNvSpPr txBox="1"/>
          <p:nvPr>
            <p:ph idx="12" type="sldNum"/>
          </p:nvPr>
        </p:nvSpPr>
        <p:spPr>
          <a:xfrm>
            <a:off x="7884368" y="6453336"/>
            <a:ext cx="1152128"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nl-NL" sz="1800">
                <a:solidFill>
                  <a:schemeClr val="dk1"/>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e titel en tekst">
    <p:spTree>
      <p:nvGrpSpPr>
        <p:cNvPr id="64" name="Shape 64"/>
        <p:cNvGrpSpPr/>
        <p:nvPr/>
      </p:nvGrpSpPr>
      <p:grpSpPr>
        <a:xfrm>
          <a:off x="0" y="0"/>
          <a:ext cx="0" cy="0"/>
          <a:chOff x="0" y="0"/>
          <a:chExt cx="0" cy="0"/>
        </a:xfrm>
      </p:grpSpPr>
      <p:sp>
        <p:nvSpPr>
          <p:cNvPr id="65" name="Shape 65"/>
          <p:cNvSpPr txBox="1"/>
          <p:nvPr>
            <p:ph type="title"/>
          </p:nvPr>
        </p:nvSpPr>
        <p:spPr>
          <a:xfrm rot="5400000">
            <a:off x="4732337" y="2171700"/>
            <a:ext cx="5851525" cy="2057400"/>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Calibri"/>
              <a:buNone/>
              <a:defRPr b="1"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6" name="Shape 66"/>
          <p:cNvSpPr txBox="1"/>
          <p:nvPr>
            <p:ph idx="1" type="body"/>
          </p:nvPr>
        </p:nvSpPr>
        <p:spPr>
          <a:xfrm rot="5400000">
            <a:off x="541338" y="190501"/>
            <a:ext cx="5851525" cy="60198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Courier New"/>
              <a:buChar char="o"/>
              <a:defRPr b="0" i="0" sz="3200" u="none" cap="none" strike="noStrike">
                <a:solidFill>
                  <a:schemeClr val="dk1"/>
                </a:solidFill>
                <a:latin typeface="Times New Roman"/>
                <a:ea typeface="Times New Roman"/>
                <a:cs typeface="Times New Roman"/>
                <a:sym typeface="Times New Roman"/>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7884368" y="6453336"/>
            <a:ext cx="1152128"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nl-NL" sz="1800">
                <a:solidFill>
                  <a:schemeClr val="dk1"/>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Kop en tekst">
    <p:spTree>
      <p:nvGrpSpPr>
        <p:cNvPr id="25" name="Shape 25"/>
        <p:cNvGrpSpPr/>
        <p:nvPr/>
      </p:nvGrpSpPr>
      <p:grpSpPr>
        <a:xfrm>
          <a:off x="0" y="0"/>
          <a:ext cx="0" cy="0"/>
          <a:chOff x="0" y="0"/>
          <a:chExt cx="0" cy="0"/>
        </a:xfrm>
      </p:grpSpPr>
      <p:sp>
        <p:nvSpPr>
          <p:cNvPr id="26" name="Shape 26"/>
          <p:cNvSpPr txBox="1"/>
          <p:nvPr>
            <p:ph type="title"/>
          </p:nvPr>
        </p:nvSpPr>
        <p:spPr>
          <a:xfrm>
            <a:off x="457200" y="274638"/>
            <a:ext cx="8229600" cy="1143000"/>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ct val="100000"/>
              <a:buFont typeface="Calibri"/>
              <a:buNone/>
              <a:defRPr b="1"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7" name="Shape 27"/>
          <p:cNvSpPr txBox="1"/>
          <p:nvPr>
            <p:ph idx="1" type="body"/>
          </p:nvPr>
        </p:nvSpPr>
        <p:spPr>
          <a:xfrm>
            <a:off x="457200" y="1600200"/>
            <a:ext cx="8229600" cy="45261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9090"/>
              <a:buFont typeface="Courier New"/>
              <a:defRPr b="0" i="0" sz="2200" u="none" cap="none" strike="noStrike">
                <a:solidFill>
                  <a:schemeClr val="dk1"/>
                </a:solidFill>
                <a:latin typeface="Times New Roman"/>
                <a:ea typeface="Times New Roman"/>
                <a:cs typeface="Times New Roman"/>
                <a:sym typeface="Times New Roman"/>
              </a:defRPr>
            </a:lvl1pPr>
            <a:lvl2pPr indent="-107950" lvl="1" marL="742950" marR="0" rtl="0" algn="l">
              <a:spcBef>
                <a:spcPts val="560"/>
              </a:spcBef>
              <a:buClr>
                <a:schemeClr val="dk1"/>
              </a:buClr>
              <a:buSzPct val="127272"/>
              <a:buFont typeface="Arial"/>
              <a:buChar char="•"/>
              <a:defRPr b="0" i="0" sz="2200" u="none" cap="none" strike="noStrike">
                <a:solidFill>
                  <a:schemeClr val="dk1"/>
                </a:solidFill>
                <a:latin typeface="Times New Roman"/>
                <a:ea typeface="Times New Roman"/>
                <a:cs typeface="Times New Roman"/>
                <a:sym typeface="Times New Roman"/>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7884368" y="6453336"/>
            <a:ext cx="1152128"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nl-NL" sz="18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Helemaal niets">
    <p:spTree>
      <p:nvGrpSpPr>
        <p:cNvPr id="29" name="Shape 29"/>
        <p:cNvGrpSpPr/>
        <p:nvPr/>
      </p:nvGrpSpPr>
      <p:grpSpPr>
        <a:xfrm>
          <a:off x="0" y="0"/>
          <a:ext cx="0" cy="0"/>
          <a:chOff x="0" y="0"/>
          <a:chExt cx="0" cy="0"/>
        </a:xfrm>
      </p:grpSpPr>
      <p:sp>
        <p:nvSpPr>
          <p:cNvPr id="30" name="Shape 30"/>
          <p:cNvSpPr txBox="1"/>
          <p:nvPr>
            <p:ph idx="12" type="sldNum"/>
          </p:nvPr>
        </p:nvSpPr>
        <p:spPr>
          <a:xfrm>
            <a:off x="7884368" y="6453336"/>
            <a:ext cx="1152128"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nl-NL" sz="1800">
                <a:solidFill>
                  <a:schemeClr val="dk1"/>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31" name="Shape 31"/>
        <p:cNvGrpSpPr/>
        <p:nvPr/>
      </p:nvGrpSpPr>
      <p:grpSpPr>
        <a:xfrm>
          <a:off x="0" y="0"/>
          <a:ext cx="0" cy="0"/>
          <a:chOff x="0" y="0"/>
          <a:chExt cx="0" cy="0"/>
        </a:xfrm>
      </p:grpSpPr>
      <p:sp>
        <p:nvSpPr>
          <p:cNvPr id="32" name="Shape 32"/>
          <p:cNvSpPr txBox="1"/>
          <p:nvPr>
            <p:ph type="title"/>
          </p:nvPr>
        </p:nvSpPr>
        <p:spPr>
          <a:xfrm>
            <a:off x="311700" y="593367"/>
            <a:ext cx="8520600" cy="763600"/>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Calibri"/>
              <a:buNone/>
              <a:defRPr b="1"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3" name="Shape 33"/>
          <p:cNvSpPr txBox="1"/>
          <p:nvPr>
            <p:ph idx="1" type="body"/>
          </p:nvPr>
        </p:nvSpPr>
        <p:spPr>
          <a:xfrm>
            <a:off x="311700" y="1536633"/>
            <a:ext cx="8520600" cy="4555200"/>
          </a:xfrm>
          <a:prstGeom prst="rect">
            <a:avLst/>
          </a:prstGeom>
          <a:noFill/>
          <a:ln>
            <a:noFill/>
          </a:ln>
        </p:spPr>
        <p:txBody>
          <a:bodyPr anchorCtr="0" anchor="t" bIns="91425" lIns="91425" rIns="91425" wrap="square" tIns="91425"/>
          <a:lstStyle>
            <a:lvl1pPr indent="-139700" lvl="0" marL="342900" marR="0" rtl="0" algn="l">
              <a:spcBef>
                <a:spcPts val="0"/>
              </a:spcBef>
              <a:buClr>
                <a:schemeClr val="dk1"/>
              </a:buClr>
              <a:buSzPct val="100000"/>
              <a:buFont typeface="Courier New"/>
              <a:buChar char="o"/>
              <a:defRPr b="0" i="0" sz="3200" u="none" cap="none" strike="noStrike">
                <a:solidFill>
                  <a:schemeClr val="dk1"/>
                </a:solidFill>
                <a:latin typeface="Times New Roman"/>
                <a:ea typeface="Times New Roman"/>
                <a:cs typeface="Times New Roman"/>
                <a:sym typeface="Times New Roman"/>
              </a:defRPr>
            </a:lvl1pPr>
            <a:lvl2pPr indent="-107950" lvl="1" marL="742950" marR="0" rtl="0" algn="l">
              <a:spcBef>
                <a:spcPts val="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2pPr>
            <a:lvl3pPr indent="-76200" lvl="2" marL="1143000" marR="0" rtl="0" algn="l">
              <a:spcBef>
                <a:spcPts val="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spcBef>
                <a:spcPts val="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spcBef>
                <a:spcPts val="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34" name="Shape 34"/>
          <p:cNvSpPr txBox="1"/>
          <p:nvPr>
            <p:ph idx="12" type="sldNum"/>
          </p:nvPr>
        </p:nvSpPr>
        <p:spPr>
          <a:xfrm>
            <a:off x="8472457" y="6217621"/>
            <a:ext cx="548700" cy="524800"/>
          </a:xfrm>
          <a:prstGeom prst="rect">
            <a:avLst/>
          </a:prstGeom>
          <a:noFill/>
          <a:ln>
            <a:noFill/>
          </a:ln>
        </p:spPr>
        <p:txBody>
          <a:bodyPr anchorCtr="0" anchor="ctr" bIns="91425" lIns="91425" rIns="91425" wrap="square" tIns="91425">
            <a:noAutofit/>
          </a:bodyPr>
          <a:lstStyle/>
          <a:p>
            <a:pPr indent="0" lvl="0" marL="0" marR="0" rtl="0" algn="r">
              <a:spcBef>
                <a:spcPts val="0"/>
              </a:spcBef>
              <a:buClr>
                <a:schemeClr val="dk1"/>
              </a:buClr>
              <a:buSzPct val="25000"/>
              <a:buFont typeface="Calibri"/>
              <a:buNone/>
            </a:pPr>
            <a:fld id="{00000000-1234-1234-1234-123412341234}" type="slidenum">
              <a:rPr lang="nl-NL" sz="1800">
                <a:solidFill>
                  <a:schemeClr val="dk1"/>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Kop en 2 kolommen">
    <p:spTree>
      <p:nvGrpSpPr>
        <p:cNvPr id="35" name="Shape 35"/>
        <p:cNvGrpSpPr/>
        <p:nvPr/>
      </p:nvGrpSpPr>
      <p:grpSpPr>
        <a:xfrm>
          <a:off x="0" y="0"/>
          <a:ext cx="0" cy="0"/>
          <a:chOff x="0" y="0"/>
          <a:chExt cx="0" cy="0"/>
        </a:xfrm>
      </p:grpSpPr>
      <p:sp>
        <p:nvSpPr>
          <p:cNvPr id="36" name="Shape 36"/>
          <p:cNvSpPr txBox="1"/>
          <p:nvPr>
            <p:ph type="title"/>
          </p:nvPr>
        </p:nvSpPr>
        <p:spPr>
          <a:xfrm>
            <a:off x="457200" y="274638"/>
            <a:ext cx="8229600" cy="1143000"/>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Calibri"/>
              <a:buNone/>
              <a:defRPr b="1"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7" name="Shape 37"/>
          <p:cNvSpPr txBox="1"/>
          <p:nvPr>
            <p:ph idx="1" type="body"/>
          </p:nvPr>
        </p:nvSpPr>
        <p:spPr>
          <a:xfrm>
            <a:off x="457200" y="1600200"/>
            <a:ext cx="4038600" cy="4525963"/>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ct val="100000"/>
              <a:buFont typeface="Courier New"/>
              <a:buChar char="o"/>
              <a:defRPr b="0" i="0" sz="2800" u="none" cap="none" strike="noStrike">
                <a:solidFill>
                  <a:schemeClr val="dk1"/>
                </a:solidFill>
                <a:latin typeface="Times New Roman"/>
                <a:ea typeface="Times New Roman"/>
                <a:cs typeface="Times New Roman"/>
                <a:sym typeface="Times New Roman"/>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2" type="body"/>
          </p:nvPr>
        </p:nvSpPr>
        <p:spPr>
          <a:xfrm>
            <a:off x="4648200" y="1600200"/>
            <a:ext cx="4038600" cy="4525963"/>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ct val="100000"/>
              <a:buFont typeface="Courier New"/>
              <a:buChar char="o"/>
              <a:defRPr b="0" i="0" sz="2800" u="none" cap="none" strike="noStrike">
                <a:solidFill>
                  <a:schemeClr val="dk1"/>
                </a:solidFill>
                <a:latin typeface="Times New Roman"/>
                <a:ea typeface="Times New Roman"/>
                <a:cs typeface="Times New Roman"/>
                <a:sym typeface="Times New Roman"/>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7884368" y="6453336"/>
            <a:ext cx="1152128"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nl-NL" sz="1800">
                <a:solidFill>
                  <a:schemeClr val="dk1"/>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Kop en 2 kolommen met subkoppen">
    <p:spTree>
      <p:nvGrpSpPr>
        <p:cNvPr id="40" name="Shape 40"/>
        <p:cNvGrpSpPr/>
        <p:nvPr/>
      </p:nvGrpSpPr>
      <p:grpSpPr>
        <a:xfrm>
          <a:off x="0" y="0"/>
          <a:ext cx="0" cy="0"/>
          <a:chOff x="0" y="0"/>
          <a:chExt cx="0" cy="0"/>
        </a:xfrm>
      </p:grpSpPr>
      <p:sp>
        <p:nvSpPr>
          <p:cNvPr id="41" name="Shape 41"/>
          <p:cNvSpPr txBox="1"/>
          <p:nvPr>
            <p:ph type="title"/>
          </p:nvPr>
        </p:nvSpPr>
        <p:spPr>
          <a:xfrm>
            <a:off x="457200" y="274638"/>
            <a:ext cx="8229600" cy="1143000"/>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Calibri"/>
              <a:buNone/>
              <a:defRPr b="1"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2" name="Shape 42"/>
          <p:cNvSpPr txBox="1"/>
          <p:nvPr>
            <p:ph idx="1" type="body"/>
          </p:nvPr>
        </p:nvSpPr>
        <p:spPr>
          <a:xfrm>
            <a:off x="457200" y="1556792"/>
            <a:ext cx="4040188" cy="792088"/>
          </a:xfrm>
          <a:prstGeom prst="rect">
            <a:avLst/>
          </a:prstGeom>
          <a:noFill/>
          <a:ln>
            <a:noFill/>
          </a:ln>
        </p:spPr>
        <p:txBody>
          <a:bodyPr anchorCtr="0" anchor="t" bIns="91425" lIns="91425" rIns="91425" wrap="square" tIns="91425"/>
          <a:lstStyle>
            <a:lvl1pPr indent="0" lvl="0" marL="0" marR="0" rtl="0" algn="l">
              <a:spcBef>
                <a:spcPts val="480"/>
              </a:spcBef>
              <a:buClr>
                <a:schemeClr val="dk1"/>
              </a:buClr>
              <a:buFont typeface="Courier New"/>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Times New Roman"/>
                <a:ea typeface="Times New Roman"/>
                <a:cs typeface="Times New Roman"/>
                <a:sym typeface="Times New Roman"/>
              </a:defRPr>
            </a:lvl2pPr>
            <a:lvl3pPr indent="0" lvl="2" marL="914400" marR="0" rtl="0" algn="l">
              <a:spcBef>
                <a:spcPts val="360"/>
              </a:spcBef>
              <a:buClr>
                <a:schemeClr val="dk1"/>
              </a:buClr>
              <a:buFont typeface="Arial"/>
              <a:buNone/>
              <a:defRPr b="1"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4pPr>
            <a:lvl5pPr indent="0" lvl="4" marL="18288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3" name="Shape 43"/>
          <p:cNvSpPr txBox="1"/>
          <p:nvPr>
            <p:ph idx="2" type="body"/>
          </p:nvPr>
        </p:nvSpPr>
        <p:spPr>
          <a:xfrm>
            <a:off x="457200" y="2492896"/>
            <a:ext cx="4040188" cy="3633266"/>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ct val="100000"/>
              <a:buFont typeface="Courier New"/>
              <a:buChar char="o"/>
              <a:defRPr b="0" i="0" sz="2400" u="none" cap="none" strike="noStrike">
                <a:solidFill>
                  <a:schemeClr val="dk1"/>
                </a:solidFill>
                <a:latin typeface="Times New Roman"/>
                <a:ea typeface="Times New Roman"/>
                <a:cs typeface="Times New Roman"/>
                <a:sym typeface="Times New Roman"/>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4" name="Shape 44"/>
          <p:cNvSpPr txBox="1"/>
          <p:nvPr>
            <p:ph idx="3" type="body"/>
          </p:nvPr>
        </p:nvSpPr>
        <p:spPr>
          <a:xfrm>
            <a:off x="4645025" y="1556792"/>
            <a:ext cx="4041775" cy="792088"/>
          </a:xfrm>
          <a:prstGeom prst="rect">
            <a:avLst/>
          </a:prstGeom>
          <a:noFill/>
          <a:ln>
            <a:noFill/>
          </a:ln>
        </p:spPr>
        <p:txBody>
          <a:bodyPr anchorCtr="0" anchor="t" bIns="91425" lIns="91425" rIns="91425" wrap="square" tIns="91425"/>
          <a:lstStyle>
            <a:lvl1pPr indent="0" lvl="0" marL="0" marR="0" rtl="0" algn="l">
              <a:spcBef>
                <a:spcPts val="480"/>
              </a:spcBef>
              <a:buClr>
                <a:schemeClr val="dk1"/>
              </a:buClr>
              <a:buFont typeface="Courier New"/>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Times New Roman"/>
                <a:ea typeface="Times New Roman"/>
                <a:cs typeface="Times New Roman"/>
                <a:sym typeface="Times New Roman"/>
              </a:defRPr>
            </a:lvl2pPr>
            <a:lvl3pPr indent="0" lvl="2" marL="914400" marR="0" rtl="0" algn="l">
              <a:spcBef>
                <a:spcPts val="360"/>
              </a:spcBef>
              <a:buClr>
                <a:schemeClr val="dk1"/>
              </a:buClr>
              <a:buFont typeface="Arial"/>
              <a:buNone/>
              <a:defRPr b="1"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4pPr>
            <a:lvl5pPr indent="0" lvl="4" marL="18288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5" name="Shape 45"/>
          <p:cNvSpPr txBox="1"/>
          <p:nvPr>
            <p:ph idx="4" type="body"/>
          </p:nvPr>
        </p:nvSpPr>
        <p:spPr>
          <a:xfrm>
            <a:off x="4645025" y="2492896"/>
            <a:ext cx="4041775" cy="3633266"/>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ct val="100000"/>
              <a:buFont typeface="Courier New"/>
              <a:buChar char="o"/>
              <a:defRPr b="0" i="0" sz="2400" u="none" cap="none" strike="noStrike">
                <a:solidFill>
                  <a:schemeClr val="dk1"/>
                </a:solidFill>
                <a:latin typeface="Times New Roman"/>
                <a:ea typeface="Times New Roman"/>
                <a:cs typeface="Times New Roman"/>
                <a:sym typeface="Times New Roman"/>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Times New Roman"/>
                <a:ea typeface="Times New Roman"/>
                <a:cs typeface="Times New Roman"/>
                <a:sym typeface="Times New Roman"/>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6" name="Shape 46"/>
          <p:cNvSpPr txBox="1"/>
          <p:nvPr>
            <p:ph idx="12" type="sldNum"/>
          </p:nvPr>
        </p:nvSpPr>
        <p:spPr>
          <a:xfrm>
            <a:off x="7884368" y="6453336"/>
            <a:ext cx="1152128"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nl-NL" sz="1800">
                <a:solidFill>
                  <a:schemeClr val="dk1"/>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Alleen kop">
    <p:spTree>
      <p:nvGrpSpPr>
        <p:cNvPr id="47" name="Shape 47"/>
        <p:cNvGrpSpPr/>
        <p:nvPr/>
      </p:nvGrpSpPr>
      <p:grpSpPr>
        <a:xfrm>
          <a:off x="0" y="0"/>
          <a:ext cx="0" cy="0"/>
          <a:chOff x="0" y="0"/>
          <a:chExt cx="0" cy="0"/>
        </a:xfrm>
      </p:grpSpPr>
      <p:sp>
        <p:nvSpPr>
          <p:cNvPr id="48" name="Shape 48"/>
          <p:cNvSpPr txBox="1"/>
          <p:nvPr>
            <p:ph type="title"/>
          </p:nvPr>
        </p:nvSpPr>
        <p:spPr>
          <a:xfrm>
            <a:off x="457200" y="274638"/>
            <a:ext cx="8229600" cy="1143000"/>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Calibri"/>
              <a:buNone/>
              <a:defRPr b="1"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9" name="Shape 49"/>
          <p:cNvSpPr txBox="1"/>
          <p:nvPr>
            <p:ph idx="12" type="sldNum"/>
          </p:nvPr>
        </p:nvSpPr>
        <p:spPr>
          <a:xfrm>
            <a:off x="7884368" y="6453336"/>
            <a:ext cx="1152128"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nl-NL" sz="1800">
                <a:solidFill>
                  <a:schemeClr val="dk1"/>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links kop, rechts tekst">
    <p:spTree>
      <p:nvGrpSpPr>
        <p:cNvPr id="50" name="Shape 50"/>
        <p:cNvGrpSpPr/>
        <p:nvPr/>
      </p:nvGrpSpPr>
      <p:grpSpPr>
        <a:xfrm>
          <a:off x="0" y="0"/>
          <a:ext cx="0" cy="0"/>
          <a:chOff x="0" y="0"/>
          <a:chExt cx="0" cy="0"/>
        </a:xfrm>
      </p:grpSpPr>
      <p:sp>
        <p:nvSpPr>
          <p:cNvPr id="51" name="Shape 51"/>
          <p:cNvSpPr txBox="1"/>
          <p:nvPr>
            <p:ph type="title"/>
          </p:nvPr>
        </p:nvSpPr>
        <p:spPr>
          <a:xfrm>
            <a:off x="457200" y="273050"/>
            <a:ext cx="3008313" cy="1162050"/>
          </a:xfrm>
          <a:prstGeom prst="rect">
            <a:avLst/>
          </a:prstGeom>
          <a:noFill/>
          <a:ln>
            <a:noFill/>
          </a:ln>
        </p:spPr>
        <p:txBody>
          <a:bodyPr anchorCtr="0" anchor="b" bIns="91425" lIns="91425" rIns="91425" wrap="square"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2" name="Shape 52"/>
          <p:cNvSpPr txBox="1"/>
          <p:nvPr>
            <p:ph idx="1" type="body"/>
          </p:nvPr>
        </p:nvSpPr>
        <p:spPr>
          <a:xfrm>
            <a:off x="3575050" y="273050"/>
            <a:ext cx="5111750" cy="585311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Courier New"/>
              <a:buChar char="o"/>
              <a:defRPr b="0" i="0" sz="3200" u="none" cap="none" strike="noStrike">
                <a:solidFill>
                  <a:schemeClr val="dk1"/>
                </a:solidFill>
                <a:latin typeface="Times New Roman"/>
                <a:ea typeface="Times New Roman"/>
                <a:cs typeface="Times New Roman"/>
                <a:sym typeface="Times New Roman"/>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Shape 53"/>
          <p:cNvSpPr txBox="1"/>
          <p:nvPr>
            <p:ph idx="2" type="body"/>
          </p:nvPr>
        </p:nvSpPr>
        <p:spPr>
          <a:xfrm>
            <a:off x="457200" y="1435100"/>
            <a:ext cx="3008313" cy="4691063"/>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Font typeface="Courier New"/>
              <a:buNone/>
              <a:defRPr b="0" i="0" sz="1400" u="none" cap="none" strike="noStrike">
                <a:solidFill>
                  <a:schemeClr val="dk1"/>
                </a:solidFill>
                <a:latin typeface="Times New Roman"/>
                <a:ea typeface="Times New Roman"/>
                <a:cs typeface="Times New Roman"/>
                <a:sym typeface="Times New Roman"/>
              </a:defRPr>
            </a:lvl1pPr>
            <a:lvl2pPr indent="0" lvl="1" marL="457200" marR="0" rtl="0" algn="l">
              <a:spcBef>
                <a:spcPts val="240"/>
              </a:spcBef>
              <a:buClr>
                <a:schemeClr val="dk1"/>
              </a:buClr>
              <a:buFont typeface="Arial"/>
              <a:buNone/>
              <a:defRPr b="0" i="0" sz="1200" u="none" cap="none" strike="noStrike">
                <a:solidFill>
                  <a:schemeClr val="dk1"/>
                </a:solidFill>
                <a:latin typeface="Times New Roman"/>
                <a:ea typeface="Times New Roman"/>
                <a:cs typeface="Times New Roman"/>
                <a:sym typeface="Times New Roman"/>
              </a:defRPr>
            </a:lvl2pPr>
            <a:lvl3pPr indent="0" lvl="2" marL="914400" marR="0" rtl="0" algn="l">
              <a:spcBef>
                <a:spcPts val="2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3pPr>
            <a:lvl4pPr indent="0" lvl="3" marL="13716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4pPr>
            <a:lvl5pPr indent="0" lvl="4" marL="18288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54" name="Shape 54"/>
          <p:cNvSpPr txBox="1"/>
          <p:nvPr>
            <p:ph idx="12" type="sldNum"/>
          </p:nvPr>
        </p:nvSpPr>
        <p:spPr>
          <a:xfrm>
            <a:off x="7884368" y="6453336"/>
            <a:ext cx="1152128"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nl-NL" sz="1800">
                <a:solidFill>
                  <a:schemeClr val="dk1"/>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Afbeelding met bijschrift">
    <p:spTree>
      <p:nvGrpSpPr>
        <p:cNvPr id="55" name="Shape 55"/>
        <p:cNvGrpSpPr/>
        <p:nvPr/>
      </p:nvGrpSpPr>
      <p:grpSpPr>
        <a:xfrm>
          <a:off x="0" y="0"/>
          <a:ext cx="0" cy="0"/>
          <a:chOff x="0" y="0"/>
          <a:chExt cx="0" cy="0"/>
        </a:xfrm>
      </p:grpSpPr>
      <p:sp>
        <p:nvSpPr>
          <p:cNvPr id="56" name="Shape 56"/>
          <p:cNvSpPr txBox="1"/>
          <p:nvPr>
            <p:ph type="title"/>
          </p:nvPr>
        </p:nvSpPr>
        <p:spPr>
          <a:xfrm>
            <a:off x="1792288" y="4800600"/>
            <a:ext cx="5486400" cy="566738"/>
          </a:xfrm>
          <a:prstGeom prst="rect">
            <a:avLst/>
          </a:prstGeom>
          <a:noFill/>
          <a:ln>
            <a:noFill/>
          </a:ln>
        </p:spPr>
        <p:txBody>
          <a:bodyPr anchorCtr="0" anchor="b" bIns="91425" lIns="91425" rIns="91425" wrap="square"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7" name="Shape 57"/>
          <p:cNvSpPr/>
          <p:nvPr>
            <p:ph idx="2" type="pic"/>
          </p:nvPr>
        </p:nvSpPr>
        <p:spPr>
          <a:xfrm>
            <a:off x="1792288" y="612775"/>
            <a:ext cx="5486400" cy="4114800"/>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Font typeface="Courier New"/>
              <a:buNone/>
              <a:defRPr b="0" i="0" sz="3200" u="none" cap="none" strike="noStrike">
                <a:solidFill>
                  <a:schemeClr val="dk1"/>
                </a:solidFill>
                <a:latin typeface="Times New Roman"/>
                <a:ea typeface="Times New Roman"/>
                <a:cs typeface="Times New Roman"/>
                <a:sym typeface="Times New Roman"/>
              </a:defRPr>
            </a:lvl1pPr>
            <a:lvl2pPr indent="0" lvl="1" marL="457200" marR="0" rtl="0" algn="l">
              <a:spcBef>
                <a:spcPts val="560"/>
              </a:spcBef>
              <a:buClr>
                <a:schemeClr val="dk1"/>
              </a:buClr>
              <a:buFont typeface="Arial"/>
              <a:buNone/>
              <a:defRPr b="0" i="0" sz="2800" u="none" cap="none" strike="noStrike">
                <a:solidFill>
                  <a:schemeClr val="dk1"/>
                </a:solidFill>
                <a:latin typeface="Times New Roman"/>
                <a:ea typeface="Times New Roman"/>
                <a:cs typeface="Times New Roman"/>
                <a:sym typeface="Times New Roman"/>
              </a:defRPr>
            </a:lvl2pPr>
            <a:lvl3pPr indent="0" lvl="2" marL="914400" marR="0" rtl="0" algn="l">
              <a:spcBef>
                <a:spcPts val="480"/>
              </a:spcBef>
              <a:buClr>
                <a:schemeClr val="dk1"/>
              </a:buClr>
              <a:buFont typeface="Arial"/>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spcBef>
                <a:spcPts val="4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4pPr>
            <a:lvl5pPr indent="0" lvl="4" marL="1828800" marR="0" rtl="0" algn="l">
              <a:spcBef>
                <a:spcPts val="4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58" name="Shape 58"/>
          <p:cNvSpPr txBox="1"/>
          <p:nvPr>
            <p:ph idx="1" type="body"/>
          </p:nvPr>
        </p:nvSpPr>
        <p:spPr>
          <a:xfrm>
            <a:off x="1792288" y="5367338"/>
            <a:ext cx="5486400" cy="804862"/>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Font typeface="Courier New"/>
              <a:buNone/>
              <a:defRPr b="0" i="0" sz="1400" u="none" cap="none" strike="noStrike">
                <a:solidFill>
                  <a:schemeClr val="dk1"/>
                </a:solidFill>
                <a:latin typeface="Times New Roman"/>
                <a:ea typeface="Times New Roman"/>
                <a:cs typeface="Times New Roman"/>
                <a:sym typeface="Times New Roman"/>
              </a:defRPr>
            </a:lvl1pPr>
            <a:lvl2pPr indent="0" lvl="1" marL="457200" marR="0" rtl="0" algn="l">
              <a:spcBef>
                <a:spcPts val="240"/>
              </a:spcBef>
              <a:buClr>
                <a:schemeClr val="dk1"/>
              </a:buClr>
              <a:buFont typeface="Arial"/>
              <a:buNone/>
              <a:defRPr b="0" i="0" sz="1200" u="none" cap="none" strike="noStrike">
                <a:solidFill>
                  <a:schemeClr val="dk1"/>
                </a:solidFill>
                <a:latin typeface="Times New Roman"/>
                <a:ea typeface="Times New Roman"/>
                <a:cs typeface="Times New Roman"/>
                <a:sym typeface="Times New Roman"/>
              </a:defRPr>
            </a:lvl2pPr>
            <a:lvl3pPr indent="0" lvl="2" marL="914400" marR="0" rtl="0" algn="l">
              <a:spcBef>
                <a:spcPts val="200"/>
              </a:spcBef>
              <a:buClr>
                <a:schemeClr val="dk1"/>
              </a:buClr>
              <a:buFont typeface="Arial"/>
              <a:buNone/>
              <a:defRPr b="0" i="0" sz="1000" u="none" cap="none" strike="noStrike">
                <a:solidFill>
                  <a:schemeClr val="dk1"/>
                </a:solidFill>
                <a:latin typeface="Times New Roman"/>
                <a:ea typeface="Times New Roman"/>
                <a:cs typeface="Times New Roman"/>
                <a:sym typeface="Times New Roman"/>
              </a:defRPr>
            </a:lvl3pPr>
            <a:lvl4pPr indent="0" lvl="3" marL="13716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4pPr>
            <a:lvl5pPr indent="0" lvl="4" marL="18288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59" name="Shape 59"/>
          <p:cNvSpPr txBox="1"/>
          <p:nvPr>
            <p:ph idx="12" type="sldNum"/>
          </p:nvPr>
        </p:nvSpPr>
        <p:spPr>
          <a:xfrm>
            <a:off x="7884368" y="6453336"/>
            <a:ext cx="1152128"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nl-NL" sz="1800">
                <a:solidFill>
                  <a:schemeClr val="dk1"/>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8"/>
            <a:ext cx="8229600" cy="1143000"/>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Calibri"/>
              <a:buNone/>
              <a:defRPr b="1"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Courier New"/>
              <a:buChar char="o"/>
              <a:defRPr b="0" i="0" sz="3200" u="none" cap="none" strike="noStrike">
                <a:solidFill>
                  <a:schemeClr val="dk1"/>
                </a:solidFill>
                <a:latin typeface="Times New Roman"/>
                <a:ea typeface="Times New Roman"/>
                <a:cs typeface="Times New Roman"/>
                <a:sym typeface="Times New Roman"/>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Times New Roman"/>
                <a:ea typeface="Times New Roman"/>
                <a:cs typeface="Times New Roman"/>
                <a:sym typeface="Times New Roman"/>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Times New Roman"/>
                <a:ea typeface="Times New Roman"/>
                <a:cs typeface="Times New Roman"/>
                <a:sym typeface="Times New Roman"/>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Shape 12"/>
          <p:cNvSpPr txBox="1"/>
          <p:nvPr>
            <p:ph idx="12" type="sldNum"/>
          </p:nvPr>
        </p:nvSpPr>
        <p:spPr>
          <a:xfrm>
            <a:off x="7884368" y="6453336"/>
            <a:ext cx="1152128"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nl-NL" sz="1800" u="none" cap="none" strike="noStrike">
                <a:solidFill>
                  <a:schemeClr val="dk1"/>
                </a:solidFill>
                <a:latin typeface="Calibri"/>
                <a:ea typeface="Calibri"/>
                <a:cs typeface="Calibri"/>
                <a:sym typeface="Calibri"/>
              </a:rPr>
              <a:t>‹#›</a:t>
            </a:fld>
          </a:p>
        </p:txBody>
      </p:sp>
      <p:pic>
        <p:nvPicPr>
          <p:cNvPr id="13" name="Shape 13"/>
          <p:cNvPicPr preferRelativeResize="0"/>
          <p:nvPr/>
        </p:nvPicPr>
        <p:blipFill rotWithShape="1">
          <a:blip r:embed="rId1">
            <a:alphaModFix/>
          </a:blip>
          <a:srcRect b="0" l="0" r="0" t="0"/>
          <a:stretch/>
        </p:blipFill>
        <p:spPr>
          <a:xfrm>
            <a:off x="636064" y="6528825"/>
            <a:ext cx="3647904" cy="212543"/>
          </a:xfrm>
          <a:prstGeom prst="rect">
            <a:avLst/>
          </a:prstGeom>
          <a:noFill/>
          <a:ln>
            <a:noFill/>
          </a:ln>
        </p:spPr>
      </p:pic>
      <p:sp>
        <p:nvSpPr>
          <p:cNvPr id="14" name="Shape 14"/>
          <p:cNvSpPr/>
          <p:nvPr/>
        </p:nvSpPr>
        <p:spPr>
          <a:xfrm>
            <a:off x="0" y="6381328"/>
            <a:ext cx="492048" cy="476672"/>
          </a:xfrm>
          <a:prstGeom prst="rect">
            <a:avLst/>
          </a:prstGeom>
          <a:solidFill>
            <a:srgbClr val="1FBED3"/>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cxnSp>
        <p:nvCxnSpPr>
          <p:cNvPr id="15" name="Shape 15"/>
          <p:cNvCxnSpPr/>
          <p:nvPr/>
        </p:nvCxnSpPr>
        <p:spPr>
          <a:xfrm>
            <a:off x="0" y="6381328"/>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16" name="Shape 16"/>
          <p:cNvCxnSpPr/>
          <p:nvPr/>
        </p:nvCxnSpPr>
        <p:spPr>
          <a:xfrm>
            <a:off x="7740352" y="6453336"/>
            <a:ext cx="0" cy="404664"/>
          </a:xfrm>
          <a:prstGeom prst="straightConnector1">
            <a:avLst/>
          </a:prstGeom>
          <a:noFill/>
          <a:ln cap="flat" cmpd="sng" w="9525">
            <a:solidFill>
              <a:schemeClr val="dk1"/>
            </a:solidFill>
            <a:prstDash val="solid"/>
            <a:round/>
            <a:headEnd len="med" w="med" type="none"/>
            <a:tailEnd len="med" w="med" type="none"/>
          </a:ln>
        </p:spPr>
      </p:cxnSp>
      <p:pic>
        <p:nvPicPr>
          <p:cNvPr id="17" name="Shape 17"/>
          <p:cNvPicPr preferRelativeResize="0"/>
          <p:nvPr/>
        </p:nvPicPr>
        <p:blipFill>
          <a:blip r:embed="rId2">
            <a:alphaModFix/>
          </a:blip>
          <a:stretch>
            <a:fillRect/>
          </a:stretch>
        </p:blipFill>
        <p:spPr>
          <a:xfrm>
            <a:off x="0" y="6501875"/>
            <a:ext cx="464775" cy="2680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hum.uu.nl/medewerkers/p.monachesi/papers/vaneynde.pdf" TargetMode="External"/><Relationship Id="rId4" Type="http://schemas.openxmlformats.org/officeDocument/2006/relationships/hyperlink" Target="http://adelheid.ruhosting.nl/download/Adelheid1_TagsetManual.pdf" TargetMode="External"/><Relationship Id="rId5" Type="http://schemas.openxmlformats.org/officeDocument/2006/relationships/hyperlink" Target="http://www.ivdnt.org/images/stories/onderzoek_en_onderwijs/publicaties/TaalbankWorkingpaper3.pdf" TargetMode="External"/><Relationship Id="rId6" Type="http://schemas.openxmlformats.org/officeDocument/2006/relationships/hyperlink" Target="http://universaldependencies.org/" TargetMode="External"/><Relationship Id="rId7"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github.com/INL/COBALT" TargetMode="External"/><Relationship Id="rId4" Type="http://schemas.openxmlformats.org/officeDocument/2006/relationships/hyperlink" Target="https://github.com/INL/AttestationTool" TargetMode="External"/><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languagemachines.github.io/frog/" TargetMode="External"/><Relationship Id="rId4" Type="http://schemas.openxmlformats.org/officeDocument/2006/relationships/hyperlink" Target="http://yago.meertens.knaw.nl/apache/TTNWW/" TargetMode="External"/><Relationship Id="rId5" Type="http://schemas.openxmlformats.org/officeDocument/2006/relationships/hyperlink" Target="http://openconvert.clarin.inl.nl" TargetMode="External"/><Relationship Id="rId6" Type="http://schemas.openxmlformats.org/officeDocument/2006/relationships/hyperlink" Target="http://inl-labs.inl.nl" TargetMode="External"/><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tei-c.org" TargetMode="External"/><Relationship Id="rId4" Type="http://schemas.openxmlformats.org/officeDocument/2006/relationships/hyperlink" Target="https://proycon.github.io/folia/" TargetMode="External"/><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ctrTitle"/>
          </p:nvPr>
        </p:nvSpPr>
        <p:spPr>
          <a:xfrm>
            <a:off x="467544" y="2420888"/>
            <a:ext cx="8129100" cy="2592300"/>
          </a:xfrm>
          <a:prstGeom prst="rect">
            <a:avLst/>
          </a:prstGeom>
          <a:noFill/>
          <a:ln>
            <a:noFill/>
          </a:ln>
        </p:spPr>
        <p:txBody>
          <a:bodyPr anchorCtr="0" anchor="ctr" bIns="0" lIns="91425" rIns="91425" wrap="square" tIns="0">
            <a:noAutofit/>
          </a:bodyPr>
          <a:lstStyle/>
          <a:p>
            <a:pPr indent="0" lvl="0" marL="0" marR="0" rtl="0" algn="l">
              <a:spcBef>
                <a:spcPts val="0"/>
              </a:spcBef>
              <a:spcAft>
                <a:spcPts val="0"/>
              </a:spcAft>
              <a:buClr>
                <a:schemeClr val="dk1"/>
              </a:buClr>
              <a:buSzPct val="25000"/>
              <a:buFont typeface="Calibri"/>
              <a:buNone/>
            </a:pPr>
            <a:r>
              <a:rPr lang="nl-NL" sz="3000">
                <a:latin typeface="Cambria"/>
                <a:ea typeface="Cambria"/>
                <a:cs typeface="Cambria"/>
                <a:sym typeface="Cambria"/>
              </a:rPr>
              <a:t>Corpus annotation</a:t>
            </a:r>
          </a:p>
          <a:p>
            <a:pPr indent="0" lvl="0" marL="0" marR="0" rtl="0" algn="l">
              <a:spcBef>
                <a:spcPts val="0"/>
              </a:spcBef>
              <a:spcAft>
                <a:spcPts val="0"/>
              </a:spcAft>
              <a:buClr>
                <a:schemeClr val="dk1"/>
              </a:buClr>
              <a:buSzPct val="25000"/>
              <a:buFont typeface="Calibri"/>
              <a:buNone/>
            </a:pPr>
            <a:r>
              <a:t/>
            </a:r>
            <a:endParaRPr sz="3000">
              <a:latin typeface="Cambria"/>
              <a:ea typeface="Cambria"/>
              <a:cs typeface="Cambria"/>
              <a:sym typeface="Cambria"/>
            </a:endParaRPr>
          </a:p>
        </p:txBody>
      </p:sp>
      <p:sp>
        <p:nvSpPr>
          <p:cNvPr id="73" name="Shape 73"/>
          <p:cNvSpPr txBox="1"/>
          <p:nvPr>
            <p:ph idx="1" type="subTitle"/>
          </p:nvPr>
        </p:nvSpPr>
        <p:spPr>
          <a:xfrm>
            <a:off x="501755" y="5283796"/>
            <a:ext cx="3664500" cy="1502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Clr>
                <a:schemeClr val="dk1"/>
              </a:buClr>
              <a:buSzPct val="25000"/>
              <a:buFont typeface="Courier New"/>
              <a:buNone/>
            </a:pPr>
            <a:r>
              <a:rPr lang="nl-NL"/>
              <a:t>Studienamiddag werkgroep Digital Humanities</a:t>
            </a:r>
          </a:p>
          <a:p>
            <a:pPr indent="0" lvl="0" marL="0" marR="0" rtl="0" algn="l">
              <a:spcBef>
                <a:spcPts val="560"/>
              </a:spcBef>
              <a:spcAft>
                <a:spcPts val="0"/>
              </a:spcAft>
              <a:buClr>
                <a:schemeClr val="dk1"/>
              </a:buClr>
              <a:buSzPct val="25000"/>
              <a:buFont typeface="Courier New"/>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l">
              <a:spcBef>
                <a:spcPts val="560"/>
              </a:spcBef>
              <a:spcAft>
                <a:spcPts val="0"/>
              </a:spcAft>
              <a:buClr>
                <a:schemeClr val="dk1"/>
              </a:buClr>
              <a:buSzPct val="25000"/>
              <a:buFont typeface="Courier New"/>
              <a:buNone/>
            </a:pPr>
            <a:r>
              <a:t/>
            </a:r>
            <a:endParaRPr b="0" i="0" sz="2800" u="none" cap="none" strike="noStrike">
              <a:solidFill>
                <a:schemeClr val="dk1"/>
              </a:solidFill>
              <a:latin typeface="Times New Roman"/>
              <a:ea typeface="Times New Roman"/>
              <a:cs typeface="Times New Roman"/>
              <a:sym typeface="Times New Roman"/>
            </a:endParaRPr>
          </a:p>
          <a:p>
            <a:pPr indent="0" lvl="0" marL="0" marR="0" rtl="0" algn="l">
              <a:spcBef>
                <a:spcPts val="360"/>
              </a:spcBef>
              <a:buClr>
                <a:schemeClr val="dk1"/>
              </a:buClr>
              <a:buSzPct val="25000"/>
              <a:buFont typeface="Courier New"/>
              <a:buNone/>
            </a:pPr>
            <a:r>
              <a:t/>
            </a:r>
            <a:endParaRPr b="0" i="1" sz="1800" u="none" cap="none" strike="noStrike">
              <a:solidFill>
                <a:schemeClr val="dk1"/>
              </a:solidFill>
              <a:latin typeface="Times New Roman"/>
              <a:ea typeface="Times New Roman"/>
              <a:cs typeface="Times New Roman"/>
              <a:sym typeface="Times New Roman"/>
            </a:endParaRPr>
          </a:p>
        </p:txBody>
      </p:sp>
      <p:sp>
        <p:nvSpPr>
          <p:cNvPr id="74" name="Shape 74"/>
          <p:cNvSpPr txBox="1"/>
          <p:nvPr>
            <p:ph idx="2" type="body"/>
          </p:nvPr>
        </p:nvSpPr>
        <p:spPr>
          <a:xfrm>
            <a:off x="4932040" y="5301208"/>
            <a:ext cx="3638100" cy="14574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Clr>
                <a:schemeClr val="dk1"/>
              </a:buClr>
              <a:buSzPct val="25000"/>
              <a:buFont typeface="Courier New"/>
              <a:buNone/>
            </a:pPr>
            <a:r>
              <a:rPr b="0" i="0" lang="nl-NL" sz="2000" u="none" cap="none" strike="noStrike">
                <a:solidFill>
                  <a:schemeClr val="dk1"/>
                </a:solidFill>
                <a:latin typeface="Times New Roman"/>
                <a:ea typeface="Times New Roman"/>
                <a:cs typeface="Times New Roman"/>
                <a:sym typeface="Times New Roman"/>
              </a:rPr>
              <a:t>Katrien Depuydt, Jesse de Does</a:t>
            </a:r>
          </a:p>
          <a:p>
            <a:pPr indent="0" lvl="0" marL="0" marR="0" rtl="0" algn="l">
              <a:spcBef>
                <a:spcPts val="400"/>
              </a:spcBef>
              <a:spcAft>
                <a:spcPts val="0"/>
              </a:spcAft>
              <a:buClr>
                <a:schemeClr val="dk1"/>
              </a:buClr>
              <a:buSzPct val="25000"/>
              <a:buFont typeface="Courier New"/>
              <a:buNone/>
            </a:pPr>
            <a:r>
              <a:rPr b="0" i="0" lang="nl-NL" sz="2000" u="none" cap="none" strike="noStrike">
                <a:solidFill>
                  <a:schemeClr val="dk1"/>
                </a:solidFill>
                <a:latin typeface="Times New Roman"/>
                <a:ea typeface="Times New Roman"/>
                <a:cs typeface="Times New Roman"/>
                <a:sym typeface="Times New Roman"/>
              </a:rPr>
              <a:t>katrien.depuydt@ivdnt.org</a:t>
            </a:r>
          </a:p>
          <a:p>
            <a:pPr indent="0" lvl="0" marL="0" marR="0" rtl="0" algn="l">
              <a:spcBef>
                <a:spcPts val="400"/>
              </a:spcBef>
              <a:spcAft>
                <a:spcPts val="0"/>
              </a:spcAft>
              <a:buClr>
                <a:schemeClr val="dk1"/>
              </a:buClr>
              <a:buSzPct val="25000"/>
              <a:buFont typeface="Courier New"/>
              <a:buNone/>
            </a:pPr>
            <a:r>
              <a:rPr b="0" i="0" lang="nl-NL" sz="2000" u="none" cap="none" strike="noStrike">
                <a:solidFill>
                  <a:schemeClr val="dk1"/>
                </a:solidFill>
                <a:latin typeface="Times New Roman"/>
                <a:ea typeface="Times New Roman"/>
                <a:cs typeface="Times New Roman"/>
                <a:sym typeface="Times New Roman"/>
              </a:rPr>
              <a:t>jesse.dedoes@ivdnt.org</a:t>
            </a:r>
          </a:p>
          <a:p>
            <a:pPr indent="0" lvl="0" marL="0" marR="0" rtl="0" algn="l">
              <a:spcBef>
                <a:spcPts val="400"/>
              </a:spcBef>
              <a:buClr>
                <a:schemeClr val="dk1"/>
              </a:buClr>
              <a:buSzPct val="25000"/>
              <a:buFont typeface="Courier New"/>
              <a:buNone/>
            </a:pPr>
            <a: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Tagger invocation example</a:t>
            </a:r>
          </a:p>
        </p:txBody>
      </p:sp>
      <p:sp>
        <p:nvSpPr>
          <p:cNvPr id="160" name="Shape 160"/>
          <p:cNvSpPr txBox="1"/>
          <p:nvPr>
            <p:ph idx="1" type="body"/>
          </p:nvPr>
        </p:nvSpPr>
        <p:spPr>
          <a:xfrm>
            <a:off x="457200" y="1600200"/>
            <a:ext cx="8311800" cy="4691100"/>
          </a:xfrm>
          <a:prstGeom prst="rect">
            <a:avLst/>
          </a:prstGeom>
        </p:spPr>
        <p:txBody>
          <a:bodyPr anchorCtr="0" anchor="t" bIns="91425" lIns="91425" rIns="91425" wrap="square" tIns="91425">
            <a:noAutofit/>
          </a:bodyPr>
          <a:lstStyle/>
          <a:p>
            <a:pPr lvl="0" rtl="0">
              <a:spcBef>
                <a:spcPts val="0"/>
              </a:spcBef>
              <a:buNone/>
            </a:pPr>
            <a:r>
              <a:rPr lang="nl-NL" sz="1000"/>
              <a:t>import scala.xml._</a:t>
            </a:r>
          </a:p>
          <a:p>
            <a:pPr lvl="0" rtl="0">
              <a:spcBef>
                <a:spcPts val="0"/>
              </a:spcBef>
              <a:buNone/>
            </a:pPr>
            <a:r>
              <a:t/>
            </a:r>
            <a:endParaRPr sz="1000"/>
          </a:p>
          <a:p>
            <a:pPr lvl="0" rtl="0">
              <a:spcBef>
                <a:spcPts val="0"/>
              </a:spcBef>
              <a:buNone/>
            </a:pPr>
            <a:r>
              <a:rPr lang="nl-NL" sz="1000"/>
              <a:t>object Tagger</a:t>
            </a:r>
          </a:p>
          <a:p>
            <a:pPr lvl="0" rtl="0">
              <a:spcBef>
                <a:spcPts val="0"/>
              </a:spcBef>
              <a:buNone/>
            </a:pPr>
            <a:r>
              <a:rPr lang="nl-NL" sz="1000"/>
              <a:t>{  </a:t>
            </a:r>
          </a:p>
          <a:p>
            <a:pPr lvl="0" rtl="0">
              <a:spcBef>
                <a:spcPts val="0"/>
              </a:spcBef>
              <a:buNone/>
            </a:pPr>
            <a:r>
              <a:rPr lang="nl-NL" sz="1000"/>
              <a:t>   def bab_tagger_url(text:String):String = s"http://inl-labs.inl.nl/succeed/text?input=${java.net.URLEncoder.encode(text)}&amp;format=text&amp;tagger=bab-tagger&amp;output=raw"</a:t>
            </a:r>
          </a:p>
          <a:p>
            <a:pPr lvl="0" rtl="0">
              <a:spcBef>
                <a:spcPts val="0"/>
              </a:spcBef>
              <a:buNone/>
            </a:pPr>
            <a:r>
              <a:rPr lang="nl-NL" sz="1000"/>
              <a:t>   def chn_tagger_url(text:String):String = s"http://openconvert.clarin.inl.nl/openconvert/text?input=${java.net.URLEncoder.encode(text)}&amp;format=text&amp;tagger=chn-tagger&amp;output=raw&amp;to=tei"</a:t>
            </a:r>
          </a:p>
          <a:p>
            <a:pPr lvl="0" rtl="0">
              <a:spcBef>
                <a:spcPts val="0"/>
              </a:spcBef>
              <a:buNone/>
            </a:pPr>
            <a:r>
              <a:t/>
            </a:r>
            <a:endParaRPr sz="1000"/>
          </a:p>
          <a:p>
            <a:pPr lvl="0" rtl="0">
              <a:spcBef>
                <a:spcPts val="0"/>
              </a:spcBef>
              <a:buNone/>
            </a:pPr>
            <a:r>
              <a:rPr lang="nl-NL" sz="1000"/>
              <a:t>   def getTextButNotIn(x:Node,tagName:String):String =</a:t>
            </a:r>
          </a:p>
          <a:p>
            <a:pPr lvl="0" rtl="0">
              <a:spcBef>
                <a:spcPts val="0"/>
              </a:spcBef>
              <a:buNone/>
            </a:pPr>
            <a:r>
              <a:rPr lang="nl-NL" sz="1000"/>
              <a:t>       if (x.isInstanceOf[Text])</a:t>
            </a:r>
          </a:p>
          <a:p>
            <a:pPr lvl="0" rtl="0">
              <a:spcBef>
                <a:spcPts val="0"/>
              </a:spcBef>
              <a:buNone/>
            </a:pPr>
            <a:r>
              <a:rPr lang="nl-NL" sz="1000"/>
              <a:t>         x.text</a:t>
            </a:r>
          </a:p>
          <a:p>
            <a:pPr lvl="0" rtl="0">
              <a:spcBef>
                <a:spcPts val="0"/>
              </a:spcBef>
              <a:buNone/>
            </a:pPr>
            <a:r>
              <a:rPr lang="nl-NL" sz="1000"/>
              <a:t>       else</a:t>
            </a:r>
          </a:p>
          <a:p>
            <a:pPr lvl="0" rtl="0">
              <a:spcBef>
                <a:spcPts val="0"/>
              </a:spcBef>
              <a:buNone/>
            </a:pPr>
            <a:r>
              <a:rPr lang="nl-NL" sz="1000"/>
              <a:t>         x.child.filter(_.label != tagName).map(getTextButNotIn(_,tagName)).mkString("")</a:t>
            </a:r>
          </a:p>
          <a:p>
            <a:pPr lvl="0" rtl="0">
              <a:spcBef>
                <a:spcPts val="0"/>
              </a:spcBef>
              <a:buNone/>
            </a:pPr>
            <a:r>
              <a:t/>
            </a:r>
            <a:endParaRPr sz="1000"/>
          </a:p>
          <a:p>
            <a:pPr lvl="0" rtl="0">
              <a:spcBef>
                <a:spcPts val="0"/>
              </a:spcBef>
              <a:buNone/>
            </a:pPr>
            <a:r>
              <a:rPr lang="nl-NL" sz="1000"/>
              <a:t>   def tag(f:String=&gt;String, text:String) =</a:t>
            </a:r>
          </a:p>
          <a:p>
            <a:pPr lvl="0" rtl="0">
              <a:spcBef>
                <a:spcPts val="0"/>
              </a:spcBef>
              <a:buNone/>
            </a:pPr>
            <a:r>
              <a:rPr lang="nl-NL" sz="1000"/>
              <a:t>   {</a:t>
            </a:r>
          </a:p>
          <a:p>
            <a:pPr lvl="0" rtl="0">
              <a:spcBef>
                <a:spcPts val="0"/>
              </a:spcBef>
              <a:buNone/>
            </a:pPr>
            <a:r>
              <a:rPr lang="nl-NL" sz="1000"/>
              <a:t>     val d = XML.load(f(text))</a:t>
            </a:r>
          </a:p>
          <a:p>
            <a:pPr lvl="0" rtl="0">
              <a:spcBef>
                <a:spcPts val="0"/>
              </a:spcBef>
              <a:buNone/>
            </a:pPr>
            <a:r>
              <a:rPr lang="nl-NL" sz="1000"/>
              <a:t>     val z = (d \\ "w").map(w =&gt;</a:t>
            </a:r>
          </a:p>
          <a:p>
            <a:pPr lvl="0" rtl="0">
              <a:spcBef>
                <a:spcPts val="0"/>
              </a:spcBef>
              <a:buNone/>
            </a:pPr>
            <a:r>
              <a:rPr lang="nl-NL" sz="1000"/>
              <a:t>       List(</a:t>
            </a:r>
          </a:p>
          <a:p>
            <a:pPr lvl="0" rtl="0">
              <a:spcBef>
                <a:spcPts val="0"/>
              </a:spcBef>
              <a:buNone/>
            </a:pPr>
            <a:r>
              <a:rPr lang="nl-NL" sz="1000"/>
              <a:t>           ("word", getTextButNotIn(w,"interp")),</a:t>
            </a:r>
          </a:p>
          <a:p>
            <a:pPr lvl="0" rtl="0">
              <a:spcBef>
                <a:spcPts val="0"/>
              </a:spcBef>
              <a:buNone/>
            </a:pPr>
            <a:r>
              <a:rPr lang="nl-NL" sz="1000"/>
              <a:t>           ("lemma", (w \ "@lemma").text),</a:t>
            </a:r>
          </a:p>
          <a:p>
            <a:pPr lvl="0" rtl="0">
              <a:spcBef>
                <a:spcPts val="0"/>
              </a:spcBef>
              <a:buNone/>
            </a:pPr>
            <a:r>
              <a:rPr lang="nl-NL" sz="1000"/>
              <a:t>           ("pos", (w \ "@type").text)))</a:t>
            </a:r>
          </a:p>
          <a:p>
            <a:pPr lvl="0" rtl="0">
              <a:spcBef>
                <a:spcPts val="0"/>
              </a:spcBef>
              <a:buNone/>
            </a:pPr>
            <a:r>
              <a:rPr lang="nl-NL" sz="1000"/>
              <a:t>     z.foreach(println)</a:t>
            </a:r>
          </a:p>
          <a:p>
            <a:pPr lvl="0" rtl="0">
              <a:spcBef>
                <a:spcPts val="0"/>
              </a:spcBef>
              <a:buNone/>
            </a:pPr>
            <a:r>
              <a:rPr lang="nl-NL" sz="1000"/>
              <a:t>   }</a:t>
            </a:r>
          </a:p>
          <a:p>
            <a:pPr lvl="0" rtl="0">
              <a:spcBef>
                <a:spcPts val="0"/>
              </a:spcBef>
              <a:buNone/>
            </a:pPr>
            <a:r>
              <a:rPr lang="nl-NL" sz="1000"/>
              <a:t>}</a:t>
            </a:r>
          </a:p>
          <a:p>
            <a:pPr lvl="0" rtl="0">
              <a:spcBef>
                <a:spcPts val="0"/>
              </a:spcBef>
              <a:buNone/>
            </a:pPr>
            <a:r>
              <a:t/>
            </a:r>
            <a:endParaRPr sz="1000"/>
          </a:p>
          <a:p>
            <a:pPr lvl="0" rtl="0">
              <a:spcBef>
                <a:spcPts val="0"/>
              </a:spcBef>
              <a:buNone/>
            </a:pPr>
            <a:r>
              <a:rPr lang="nl-NL" sz="1000"/>
              <a:t>Tagger.tag(Tagger.bab_tagger_url,"De Aerde nu was woest ende ledich, ende duysternisse was op den afgront: ende de Geest Godts sweefde op de Wateren.")</a:t>
            </a:r>
          </a:p>
          <a:p>
            <a:pPr lvl="0">
              <a:spcBef>
                <a:spcPts val="0"/>
              </a:spcBef>
              <a:buClr>
                <a:schemeClr val="dk1"/>
              </a:buClr>
              <a:buSzPct val="110000"/>
              <a:buFont typeface="Arial"/>
              <a:buNone/>
            </a:pPr>
            <a:r>
              <a:t/>
            </a:r>
            <a:endParaRPr sz="1000"/>
          </a:p>
          <a:p>
            <a:pPr lvl="0">
              <a:spcBef>
                <a:spcPts val="0"/>
              </a:spcBef>
              <a:buClr>
                <a:schemeClr val="dk1"/>
              </a:buClr>
              <a:buSzPct val="110000"/>
              <a:buFont typeface="Arial"/>
              <a:buNone/>
            </a:pPr>
            <a:r>
              <a:t/>
            </a:r>
            <a:endParaRPr sz="1000"/>
          </a:p>
          <a:p>
            <a:pPr lvl="0">
              <a:spcBef>
                <a:spcPts val="0"/>
              </a:spcBef>
              <a:buNone/>
            </a:pPr>
            <a:r>
              <a:t/>
            </a:r>
            <a:endParaRPr sz="1000"/>
          </a:p>
        </p:txBody>
      </p:sp>
      <p:sp>
        <p:nvSpPr>
          <p:cNvPr id="161" name="Shape 161"/>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162" name="Shape 162"/>
          <p:cNvPicPr preferRelativeResize="0"/>
          <p:nvPr/>
        </p:nvPicPr>
        <p:blipFill>
          <a:blip r:embed="rId3">
            <a:alphaModFix/>
          </a:blip>
          <a:stretch>
            <a:fillRect/>
          </a:stretch>
        </p:blipFill>
        <p:spPr>
          <a:xfrm>
            <a:off x="0" y="6501875"/>
            <a:ext cx="464775" cy="26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Named entity recognition: “modern”</a:t>
            </a:r>
          </a:p>
        </p:txBody>
      </p:sp>
      <p:sp>
        <p:nvSpPr>
          <p:cNvPr id="169" name="Shape 169"/>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69850" lvl="0" marL="0" rtl="0" algn="just">
              <a:lnSpc>
                <a:spcPct val="115000"/>
              </a:lnSpc>
              <a:spcBef>
                <a:spcPts val="0"/>
              </a:spcBef>
              <a:buClr>
                <a:schemeClr val="dk1"/>
              </a:buClr>
              <a:buSzPct val="100000"/>
              <a:buFont typeface="Arial"/>
              <a:buNone/>
            </a:pPr>
            <a:r>
              <a:rPr lang="nl-NL" sz="1100">
                <a:latin typeface="Arial"/>
                <a:ea typeface="Arial"/>
                <a:cs typeface="Arial"/>
                <a:sym typeface="Arial"/>
              </a:rPr>
              <a:t>Die dag zongen ze niet en vertelden ook geen verhalen, hoewel het weer beter werd; en ook de volgende dag en de dag daarna niet. Ze voelden nu dat het gevaar aan weerskanten niet ver weg was. Zij overnachtten onder de sterren en hun paarden kregen meer te eten dan zij, want er was volop gras, maar er zat niet veel in hun zakken, ook niet met dat wat zij van de trollen hadden genomen. Op een morgen doorwaadden zij de rivier op een brede, ondiepe plek vervuld van het lawaai van ratelende stenen en brui ­ send schuim. De andere oever was steil en glibberig. Toen zij de top ervan hadden bereikt, hun pony's leidend, zagen zij dat zij de grote bergen heel dicht genaderd waren. Zij schenen nu nog slechts een dag gaans van de voet van de dichtstbijzijnde verwijderd te zijn. Hij zag er donker en naargeestig uit, hoewel er vlekken zonlicht op de bruine hellingen lagen, en achter zijn rondingen glinsterden de toppen van sneeuwkappen. 'Is dat </a:t>
            </a:r>
            <a:r>
              <a:rPr lang="nl-NL" sz="1100">
                <a:solidFill>
                  <a:srgbClr val="0000FF"/>
                </a:solidFill>
                <a:latin typeface="Arial"/>
                <a:ea typeface="Arial"/>
                <a:cs typeface="Arial"/>
                <a:sym typeface="Arial"/>
              </a:rPr>
              <a:t>De Berg</a:t>
            </a:r>
            <a:r>
              <a:rPr lang="nl-NL" sz="1100">
                <a:latin typeface="Arial"/>
                <a:ea typeface="Arial"/>
                <a:cs typeface="Arial"/>
                <a:sym typeface="Arial"/>
              </a:rPr>
              <a:t>?' vroeg </a:t>
            </a:r>
            <a:r>
              <a:rPr lang="nl-NL" sz="1100">
                <a:solidFill>
                  <a:srgbClr val="FF0000"/>
                </a:solidFill>
                <a:latin typeface="Arial"/>
                <a:ea typeface="Arial"/>
                <a:cs typeface="Arial"/>
                <a:sym typeface="Arial"/>
              </a:rPr>
              <a:t>Bilbo</a:t>
            </a:r>
            <a:r>
              <a:rPr lang="nl-NL" sz="1100">
                <a:latin typeface="Arial"/>
                <a:ea typeface="Arial"/>
                <a:cs typeface="Arial"/>
                <a:sym typeface="Arial"/>
              </a:rPr>
              <a:t> op plechtige toon, terwijl hij er met ronde ogen naar keek. Hij had nog nooit eerder zo iets groots gezien.</a:t>
            </a:r>
          </a:p>
          <a:p>
            <a:pPr indent="69850" lvl="0" marL="0" rtl="0" algn="just">
              <a:lnSpc>
                <a:spcPct val="115000"/>
              </a:lnSpc>
              <a:spcBef>
                <a:spcPts val="0"/>
              </a:spcBef>
              <a:buClr>
                <a:schemeClr val="dk1"/>
              </a:buClr>
              <a:buSzPct val="100000"/>
              <a:buFont typeface="Arial"/>
              <a:buNone/>
            </a:pPr>
            <a:r>
              <a:rPr lang="nl-NL" sz="1100">
                <a:latin typeface="Arial"/>
                <a:ea typeface="Arial"/>
                <a:cs typeface="Arial"/>
                <a:sym typeface="Arial"/>
              </a:rPr>
              <a:t>'Natuurlijk niet!' zei </a:t>
            </a:r>
            <a:r>
              <a:rPr lang="nl-NL" sz="1100">
                <a:solidFill>
                  <a:srgbClr val="FF0000"/>
                </a:solidFill>
                <a:latin typeface="Arial"/>
                <a:ea typeface="Arial"/>
                <a:cs typeface="Arial"/>
                <a:sym typeface="Arial"/>
              </a:rPr>
              <a:t>Balin</a:t>
            </a:r>
            <a:r>
              <a:rPr lang="nl-NL" sz="1100">
                <a:latin typeface="Arial"/>
                <a:ea typeface="Arial"/>
                <a:cs typeface="Arial"/>
                <a:sym typeface="Arial"/>
              </a:rPr>
              <a:t>. Mat is slechts het begin van de </a:t>
            </a:r>
            <a:r>
              <a:rPr lang="nl-NL" sz="1100">
                <a:solidFill>
                  <a:srgbClr val="008000"/>
                </a:solidFill>
                <a:latin typeface="Arial"/>
                <a:ea typeface="Arial"/>
                <a:cs typeface="Arial"/>
                <a:sym typeface="Arial"/>
              </a:rPr>
              <a:t>Nevelbergen</a:t>
            </a:r>
            <a:r>
              <a:rPr lang="nl-NL" sz="1100">
                <a:latin typeface="Arial"/>
                <a:ea typeface="Arial"/>
                <a:cs typeface="Arial"/>
                <a:sym typeface="Arial"/>
              </a:rPr>
              <a:t> en wij moeten er op de een of andere manier door, of erover, of eronder voor ­ dat wij </a:t>
            </a:r>
            <a:r>
              <a:rPr lang="nl-NL" sz="1100">
                <a:solidFill>
                  <a:srgbClr val="008000"/>
                </a:solidFill>
                <a:latin typeface="Arial"/>
                <a:ea typeface="Arial"/>
                <a:cs typeface="Arial"/>
                <a:sym typeface="Arial"/>
              </a:rPr>
              <a:t>Wilderland</a:t>
            </a:r>
            <a:r>
              <a:rPr lang="nl-NL" sz="1100">
                <a:latin typeface="Arial"/>
                <a:ea typeface="Arial"/>
                <a:cs typeface="Arial"/>
                <a:sym typeface="Arial"/>
              </a:rPr>
              <a:t> erachter kunnen bereiken. En het is ook van de andere kant nog een behoorlijk eind naar de </a:t>
            </a:r>
            <a:r>
              <a:rPr lang="nl-NL" sz="1100">
                <a:solidFill>
                  <a:srgbClr val="008000"/>
                </a:solidFill>
                <a:latin typeface="Arial"/>
                <a:ea typeface="Arial"/>
                <a:cs typeface="Arial"/>
                <a:sym typeface="Arial"/>
              </a:rPr>
              <a:t>Eenzame Berg</a:t>
            </a:r>
            <a:r>
              <a:rPr lang="nl-NL" sz="1100">
                <a:latin typeface="Arial"/>
                <a:ea typeface="Arial"/>
                <a:cs typeface="Arial"/>
                <a:sym typeface="Arial"/>
              </a:rPr>
              <a:t> in het oosten waar </a:t>
            </a:r>
            <a:r>
              <a:rPr lang="nl-NL" sz="1100">
                <a:solidFill>
                  <a:srgbClr val="FF0000"/>
                </a:solidFill>
                <a:latin typeface="Arial"/>
                <a:ea typeface="Arial"/>
                <a:cs typeface="Arial"/>
                <a:sym typeface="Arial"/>
              </a:rPr>
              <a:t>Smaug</a:t>
            </a:r>
            <a:r>
              <a:rPr lang="nl-NL" sz="1100">
                <a:latin typeface="Arial"/>
                <a:ea typeface="Arial"/>
                <a:cs typeface="Arial"/>
                <a:sym typeface="Arial"/>
              </a:rPr>
              <a:t> op onze schat ligt.</a:t>
            </a:r>
          </a:p>
          <a:p>
            <a:pPr indent="69850" lvl="0" marL="0" rtl="0" algn="just">
              <a:lnSpc>
                <a:spcPct val="115000"/>
              </a:lnSpc>
              <a:spcBef>
                <a:spcPts val="0"/>
              </a:spcBef>
              <a:buClr>
                <a:schemeClr val="dk1"/>
              </a:buClr>
              <a:buSzPct val="100000"/>
              <a:buFont typeface="Arial"/>
              <a:buNone/>
            </a:pPr>
            <a:r>
              <a:rPr lang="nl-NL" sz="1100">
                <a:latin typeface="Arial"/>
                <a:ea typeface="Arial"/>
                <a:cs typeface="Arial"/>
                <a:sym typeface="Arial"/>
              </a:rPr>
              <a:t>'0!' zei </a:t>
            </a:r>
            <a:r>
              <a:rPr lang="nl-NL" sz="1100">
                <a:solidFill>
                  <a:srgbClr val="FF0000"/>
                </a:solidFill>
                <a:latin typeface="Arial"/>
                <a:ea typeface="Arial"/>
                <a:cs typeface="Arial"/>
                <a:sym typeface="Arial"/>
              </a:rPr>
              <a:t>Bilbo</a:t>
            </a:r>
            <a:r>
              <a:rPr lang="nl-NL" sz="1100">
                <a:latin typeface="Arial"/>
                <a:ea typeface="Arial"/>
                <a:cs typeface="Arial"/>
                <a:sym typeface="Arial"/>
              </a:rPr>
              <a:t> en op dat ogenblik voelde hij zich vermoeider dan hij zich ooit had gevoeld. Hij moest weer denken aan zijn luie stoel voor de haard in de geliefde zitkamer van zijn hobbit-hol en aan de ketel die zong. En niet voor de laatste keer!</a:t>
            </a:r>
          </a:p>
          <a:p>
            <a:pPr indent="69850" lvl="0" marL="0" rtl="0" algn="just">
              <a:lnSpc>
                <a:spcPct val="115000"/>
              </a:lnSpc>
              <a:spcBef>
                <a:spcPts val="0"/>
              </a:spcBef>
              <a:buClr>
                <a:schemeClr val="dk1"/>
              </a:buClr>
              <a:buSzPct val="100000"/>
              <a:buFont typeface="Arial"/>
              <a:buNone/>
            </a:pPr>
            <a:r>
              <a:rPr lang="nl-NL" sz="1100">
                <a:latin typeface="Arial"/>
                <a:ea typeface="Arial"/>
                <a:cs typeface="Arial"/>
                <a:sym typeface="Arial"/>
              </a:rPr>
              <a:t>Nu ging </a:t>
            </a:r>
            <a:r>
              <a:rPr lang="nl-NL" sz="1100">
                <a:solidFill>
                  <a:srgbClr val="FF0000"/>
                </a:solidFill>
                <a:latin typeface="Arial"/>
                <a:ea typeface="Arial"/>
                <a:cs typeface="Arial"/>
                <a:sym typeface="Arial"/>
              </a:rPr>
              <a:t>Gandalf</a:t>
            </a:r>
            <a:r>
              <a:rPr lang="nl-NL" sz="1100">
                <a:latin typeface="Arial"/>
                <a:ea typeface="Arial"/>
                <a:cs typeface="Arial"/>
                <a:sym typeface="Arial"/>
              </a:rPr>
              <a:t> voorop. 'Wij mogen de weg niet mislopen, anders zijn we er geweest,' zei hij. 'Wij hebben in de eerste plaats eten nodig, en rust in re ­ delijke veiligheid - ook is het absoluut noodzakelijk om de </a:t>
            </a:r>
            <a:r>
              <a:rPr lang="nl-NL" sz="1100">
                <a:solidFill>
                  <a:srgbClr val="008000"/>
                </a:solidFill>
                <a:latin typeface="Arial"/>
                <a:ea typeface="Arial"/>
                <a:cs typeface="Arial"/>
                <a:sym typeface="Arial"/>
              </a:rPr>
              <a:t>Nevelbergen</a:t>
            </a:r>
            <a:r>
              <a:rPr lang="nl-NL" sz="1100">
                <a:latin typeface="Arial"/>
                <a:ea typeface="Arial"/>
                <a:cs typeface="Arial"/>
                <a:sym typeface="Arial"/>
              </a:rPr>
              <a:t> langs het goede pad in te trekken, anders raak je erin verdwaald en moet je teruggaan en weer helemaal opnieuw beginnen (als je tenminste nog te ­ rugkomt).' Ze vroegen hem waar hij heenging en hij antwoordde: 'Jullie zijn nu vlak bij de rand van de Wildernis gekomen, zoals sommigen van jullie wellicht weten. Ergens voor ons, verscholen, ligt het schone dal Ri ­ vendell, waar </a:t>
            </a:r>
            <a:r>
              <a:rPr lang="nl-NL" sz="1100">
                <a:solidFill>
                  <a:srgbClr val="FF0000"/>
                </a:solidFill>
                <a:latin typeface="Arial"/>
                <a:ea typeface="Arial"/>
                <a:cs typeface="Arial"/>
                <a:sym typeface="Arial"/>
              </a:rPr>
              <a:t>Elrond</a:t>
            </a:r>
            <a:r>
              <a:rPr lang="nl-NL" sz="1100">
                <a:latin typeface="Arial"/>
                <a:ea typeface="Arial"/>
                <a:cs typeface="Arial"/>
                <a:sym typeface="Arial"/>
              </a:rPr>
              <a:t> woont in het Laatste Huiselijke Huis. k heb mijn vrienden een boodschap meegegeven en wij worden verwacht.'</a:t>
            </a:r>
          </a:p>
          <a:p>
            <a:pPr lvl="0">
              <a:spcBef>
                <a:spcPts val="0"/>
              </a:spcBef>
              <a:buNone/>
            </a:pPr>
            <a:r>
              <a:t/>
            </a:r>
            <a:endParaRPr/>
          </a:p>
        </p:txBody>
      </p:sp>
      <p:sp>
        <p:nvSpPr>
          <p:cNvPr id="170" name="Shape 170"/>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171" name="Shape 171"/>
          <p:cNvPicPr preferRelativeResize="0"/>
          <p:nvPr/>
        </p:nvPicPr>
        <p:blipFill>
          <a:blip r:embed="rId3">
            <a:alphaModFix/>
          </a:blip>
          <a:stretch>
            <a:fillRect/>
          </a:stretch>
        </p:blipFill>
        <p:spPr>
          <a:xfrm>
            <a:off x="0" y="6501875"/>
            <a:ext cx="464775" cy="268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Namescape: NER for literary studies</a:t>
            </a:r>
          </a:p>
        </p:txBody>
      </p:sp>
      <p:sp>
        <p:nvSpPr>
          <p:cNvPr id="178" name="Shape 178"/>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179" name="Shape 179"/>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180" name="Shape 180"/>
          <p:cNvPicPr preferRelativeResize="0"/>
          <p:nvPr/>
        </p:nvPicPr>
        <p:blipFill>
          <a:blip r:embed="rId3">
            <a:alphaModFix/>
          </a:blip>
          <a:stretch>
            <a:fillRect/>
          </a:stretch>
        </p:blipFill>
        <p:spPr>
          <a:xfrm>
            <a:off x="1154175" y="1680375"/>
            <a:ext cx="6573875" cy="4731501"/>
          </a:xfrm>
          <a:prstGeom prst="rect">
            <a:avLst/>
          </a:prstGeom>
          <a:noFill/>
          <a:ln>
            <a:noFill/>
          </a:ln>
        </p:spPr>
      </p:pic>
      <p:pic>
        <p:nvPicPr>
          <p:cNvPr id="181" name="Shape 181"/>
          <p:cNvPicPr preferRelativeResize="0"/>
          <p:nvPr/>
        </p:nvPicPr>
        <p:blipFill>
          <a:blip r:embed="rId4">
            <a:alphaModFix/>
          </a:blip>
          <a:stretch>
            <a:fillRect/>
          </a:stretch>
        </p:blipFill>
        <p:spPr>
          <a:xfrm>
            <a:off x="0" y="6501875"/>
            <a:ext cx="464775" cy="268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Named entity recognition: historical</a:t>
            </a:r>
          </a:p>
        </p:txBody>
      </p:sp>
      <p:sp>
        <p:nvSpPr>
          <p:cNvPr id="188" name="Shape 188"/>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189" name="Shape 189"/>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190" name="Shape 190"/>
          <p:cNvPicPr preferRelativeResize="0"/>
          <p:nvPr/>
        </p:nvPicPr>
        <p:blipFill>
          <a:blip r:embed="rId3">
            <a:alphaModFix/>
          </a:blip>
          <a:stretch>
            <a:fillRect/>
          </a:stretch>
        </p:blipFill>
        <p:spPr>
          <a:xfrm>
            <a:off x="35242" y="1670275"/>
            <a:ext cx="9108766" cy="6857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rtl="0">
              <a:spcBef>
                <a:spcPts val="0"/>
              </a:spcBef>
              <a:buNone/>
            </a:pPr>
            <a:r>
              <a:rPr lang="nl-NL"/>
              <a:t>INT sequence taggers</a:t>
            </a:r>
          </a:p>
        </p:txBody>
      </p:sp>
      <p:sp>
        <p:nvSpPr>
          <p:cNvPr id="197" name="Shape 197"/>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0" lvl="0" marL="0" rtl="0">
              <a:spcBef>
                <a:spcPts val="0"/>
              </a:spcBef>
              <a:buNone/>
            </a:pPr>
            <a:r>
              <a:rPr i="1" lang="nl-NL" sz="2400"/>
              <a:t>Taggers</a:t>
            </a:r>
          </a:p>
          <a:p>
            <a:pPr indent="-368300" lvl="0" marL="457200" rtl="0">
              <a:spcBef>
                <a:spcPts val="0"/>
              </a:spcBef>
              <a:buSzPct val="100000"/>
            </a:pPr>
            <a:r>
              <a:rPr lang="nl-NL"/>
              <a:t>PoS (modern/historical)</a:t>
            </a:r>
          </a:p>
          <a:p>
            <a:pPr indent="-368300" lvl="0" marL="457200" rtl="0">
              <a:spcBef>
                <a:spcPts val="0"/>
              </a:spcBef>
              <a:buSzPct val="100000"/>
            </a:pPr>
            <a:r>
              <a:rPr lang="nl-NL"/>
              <a:t>NER</a:t>
            </a:r>
          </a:p>
          <a:p>
            <a:pPr indent="0" lvl="0" marL="0" rtl="0">
              <a:spcBef>
                <a:spcPts val="0"/>
              </a:spcBef>
              <a:buNone/>
            </a:pPr>
            <a:r>
              <a:rPr i="1" lang="nl-NL"/>
              <a:t>Technical details</a:t>
            </a:r>
          </a:p>
          <a:p>
            <a:pPr indent="-368300" lvl="0" marL="457200" rtl="0">
              <a:spcBef>
                <a:spcPts val="0"/>
              </a:spcBef>
              <a:buSzPct val="95652"/>
            </a:pPr>
            <a:r>
              <a:rPr lang="nl-NL" sz="2300">
                <a:highlight>
                  <a:srgbClr val="FFFFFF"/>
                </a:highlight>
                <a:latin typeface="Arial"/>
                <a:ea typeface="Arial"/>
                <a:cs typeface="Arial"/>
                <a:sym typeface="Arial"/>
              </a:rPr>
              <a:t>SVM</a:t>
            </a:r>
            <a:r>
              <a:rPr baseline="30000" i="1" lang="nl-NL" sz="2300">
                <a:highlight>
                  <a:srgbClr val="FFFFFF"/>
                </a:highlight>
                <a:latin typeface="Arial"/>
                <a:ea typeface="Arial"/>
                <a:cs typeface="Arial"/>
                <a:sym typeface="Arial"/>
              </a:rPr>
              <a:t>light </a:t>
            </a:r>
            <a:r>
              <a:rPr lang="nl-NL"/>
              <a:t>(c++) for training</a:t>
            </a:r>
          </a:p>
          <a:p>
            <a:pPr indent="-368300" lvl="0" marL="457200" rtl="0">
              <a:spcBef>
                <a:spcPts val="0"/>
              </a:spcBef>
              <a:buSzPct val="100000"/>
            </a:pPr>
            <a:r>
              <a:rPr lang="nl-NL"/>
              <a:t>Tagging in java</a:t>
            </a:r>
          </a:p>
          <a:p>
            <a:pPr indent="-368300" lvl="0" marL="457200" rtl="0">
              <a:spcBef>
                <a:spcPts val="0"/>
              </a:spcBef>
              <a:buSzPct val="100000"/>
            </a:pPr>
            <a:r>
              <a:rPr lang="nl-NL"/>
              <a:t>Historical lexicon used for lemmatization, in combination with approximate match</a:t>
            </a:r>
          </a:p>
          <a:p>
            <a:pPr indent="-368300" lvl="0" marL="457200" rtl="0">
              <a:spcBef>
                <a:spcPts val="0"/>
              </a:spcBef>
              <a:buSzPct val="100000"/>
            </a:pPr>
            <a:r>
              <a:rPr lang="nl-NL"/>
              <a:t>TEI input and output possible</a:t>
            </a:r>
          </a:p>
          <a:p>
            <a:pPr indent="-368300" lvl="0" marL="457200" rtl="0">
              <a:spcBef>
                <a:spcPts val="0"/>
              </a:spcBef>
              <a:buSzPct val="100000"/>
            </a:pPr>
            <a:r>
              <a:rPr lang="nl-NL"/>
              <a:t>Uses word embeddings and (for NER) other semi-supervised features</a:t>
            </a:r>
          </a:p>
          <a:p>
            <a:pPr indent="-368300" lvl="0" marL="457200" rtl="0">
              <a:spcBef>
                <a:spcPts val="0"/>
              </a:spcBef>
              <a:buSzPct val="100000"/>
            </a:pPr>
            <a:r>
              <a:rPr lang="nl-NL"/>
              <a:t>Currently published only as web services</a:t>
            </a:r>
          </a:p>
          <a:p>
            <a:pPr indent="-304800" lvl="1" marL="914400" rtl="0">
              <a:spcBef>
                <a:spcPts val="0"/>
              </a:spcBef>
              <a:buSzPct val="100000"/>
            </a:pPr>
            <a:r>
              <a:rPr lang="nl-NL" sz="1200"/>
              <a:t>training procedure invokes executable for SVM-light, rather involved</a:t>
            </a:r>
          </a:p>
        </p:txBody>
      </p:sp>
      <p:sp>
        <p:nvSpPr>
          <p:cNvPr id="198" name="Shape 198"/>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nl-NL"/>
              <a:t>‹#›</a:t>
            </a:fld>
          </a:p>
        </p:txBody>
      </p:sp>
      <p:pic>
        <p:nvPicPr>
          <p:cNvPr id="199" name="Shape 199"/>
          <p:cNvPicPr preferRelativeResize="0"/>
          <p:nvPr/>
        </p:nvPicPr>
        <p:blipFill>
          <a:blip r:embed="rId3">
            <a:alphaModFix/>
          </a:blip>
          <a:stretch>
            <a:fillRect/>
          </a:stretch>
        </p:blipFill>
        <p:spPr>
          <a:xfrm>
            <a:off x="0" y="6501875"/>
            <a:ext cx="464775" cy="268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But….</a:t>
            </a:r>
          </a:p>
        </p:txBody>
      </p:sp>
      <p:sp>
        <p:nvSpPr>
          <p:cNvPr id="206" name="Shape 206"/>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0" lvl="0" marL="0">
              <a:spcBef>
                <a:spcPts val="0"/>
              </a:spcBef>
              <a:buNone/>
            </a:pPr>
            <a:r>
              <a:rPr lang="nl-NL"/>
              <a:t>This is all very nice but:</a:t>
            </a:r>
          </a:p>
          <a:p>
            <a:pPr indent="-381000" lvl="0" marL="457200" rtl="0">
              <a:spcBef>
                <a:spcPts val="0"/>
              </a:spcBef>
            </a:pPr>
            <a:r>
              <a:rPr lang="nl-NL"/>
              <a:t>Tools perform badly for non-standard-modern language</a:t>
            </a:r>
          </a:p>
          <a:p>
            <a:pPr indent="-381000" lvl="0" marL="457200">
              <a:spcBef>
                <a:spcPts val="0"/>
              </a:spcBef>
            </a:pPr>
            <a:r>
              <a:rPr lang="nl-NL"/>
              <a:t>Developing training material for other material is a huge effort</a:t>
            </a:r>
          </a:p>
        </p:txBody>
      </p:sp>
      <p:sp>
        <p:nvSpPr>
          <p:cNvPr id="207" name="Shape 207"/>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208" name="Shape 208"/>
          <p:cNvPicPr preferRelativeResize="0"/>
          <p:nvPr/>
        </p:nvPicPr>
        <p:blipFill>
          <a:blip r:embed="rId3">
            <a:alphaModFix/>
          </a:blip>
          <a:stretch>
            <a:fillRect/>
          </a:stretch>
        </p:blipFill>
        <p:spPr>
          <a:xfrm>
            <a:off x="0" y="6501875"/>
            <a:ext cx="464775" cy="268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Required effort:  training/eval data </a:t>
            </a:r>
          </a:p>
        </p:txBody>
      </p:sp>
      <p:sp>
        <p:nvSpPr>
          <p:cNvPr id="215" name="Shape 215"/>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69850" lvl="0" marL="0" rtl="0">
              <a:spcBef>
                <a:spcPts val="0"/>
              </a:spcBef>
              <a:buClr>
                <a:schemeClr val="dk1"/>
              </a:buClr>
              <a:buSzPct val="61111"/>
              <a:buFont typeface="Arial"/>
              <a:buNone/>
            </a:pPr>
            <a:r>
              <a:rPr lang="nl-NL" sz="1800">
                <a:latin typeface="Calibri"/>
                <a:ea typeface="Calibri"/>
                <a:cs typeface="Calibri"/>
                <a:sym typeface="Calibri"/>
              </a:rPr>
              <a:t>To do: harmonize,share, make benchmark sets</a:t>
            </a:r>
          </a:p>
        </p:txBody>
      </p:sp>
      <p:sp>
        <p:nvSpPr>
          <p:cNvPr id="216" name="Shape 216"/>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graphicFrame>
        <p:nvGraphicFramePr>
          <p:cNvPr id="217" name="Shape 217"/>
          <p:cNvGraphicFramePr/>
          <p:nvPr/>
        </p:nvGraphicFramePr>
        <p:xfrm>
          <a:off x="1443825" y="2179525"/>
          <a:ext cx="3000000" cy="3000000"/>
        </p:xfrm>
        <a:graphic>
          <a:graphicData uri="http://schemas.openxmlformats.org/drawingml/2006/table">
            <a:tbl>
              <a:tblPr>
                <a:noFill/>
                <a:tableStyleId>{8CE68D40-4D1D-40D6-964F-371FAC6E9C35}</a:tableStyleId>
              </a:tblPr>
              <a:tblGrid>
                <a:gridCol w="3128175"/>
                <a:gridCol w="3128175"/>
              </a:tblGrid>
              <a:tr h="408875">
                <a:tc>
                  <a:txBody>
                    <a:bodyPr>
                      <a:noAutofit/>
                    </a:bodyPr>
                    <a:lstStyle/>
                    <a:p>
                      <a:pPr indent="-209550" lvl="0" marL="342900" rtl="0">
                        <a:spcBef>
                          <a:spcPts val="0"/>
                        </a:spcBef>
                        <a:buClr>
                          <a:schemeClr val="dk1"/>
                        </a:buClr>
                        <a:buSzPct val="78571"/>
                        <a:buFont typeface="Arial"/>
                        <a:buNone/>
                      </a:pPr>
                      <a:r>
                        <a:rPr lang="nl-NL">
                          <a:solidFill>
                            <a:schemeClr val="dk1"/>
                          </a:solidFill>
                          <a:latin typeface="Times New Roman"/>
                          <a:ea typeface="Times New Roman"/>
                          <a:cs typeface="Times New Roman"/>
                          <a:sym typeface="Times New Roman"/>
                        </a:rPr>
                        <a:t>Corpus Gysseling</a:t>
                      </a:r>
                    </a:p>
                  </a:txBody>
                  <a:tcPr marT="91425" marB="91425" marR="91425" marL="91425"/>
                </a:tc>
                <a:tc>
                  <a:txBody>
                    <a:bodyPr>
                      <a:noAutofit/>
                    </a:bodyPr>
                    <a:lstStyle/>
                    <a:p>
                      <a:pPr lvl="0">
                        <a:spcBef>
                          <a:spcPts val="0"/>
                        </a:spcBef>
                        <a:buNone/>
                      </a:pPr>
                      <a:r>
                        <a:rPr lang="nl-NL">
                          <a:latin typeface="Times New Roman"/>
                          <a:ea typeface="Times New Roman"/>
                          <a:cs typeface="Times New Roman"/>
                          <a:sym typeface="Times New Roman"/>
                        </a:rPr>
                        <a:t>1.6M</a:t>
                      </a:r>
                    </a:p>
                  </a:txBody>
                  <a:tcPr marT="91425" marB="91425" marR="91425" marL="91425"/>
                </a:tc>
              </a:tr>
              <a:tr h="408875">
                <a:tc>
                  <a:txBody>
                    <a:bodyPr>
                      <a:noAutofit/>
                    </a:bodyPr>
                    <a:lstStyle/>
                    <a:p>
                      <a:pPr indent="-209550" lvl="0" marL="342900" rtl="0">
                        <a:spcBef>
                          <a:spcPts val="0"/>
                        </a:spcBef>
                        <a:buClr>
                          <a:schemeClr val="dk1"/>
                        </a:buClr>
                        <a:buSzPct val="78571"/>
                        <a:buFont typeface="Arial"/>
                        <a:buNone/>
                      </a:pPr>
                      <a:r>
                        <a:rPr lang="nl-NL">
                          <a:solidFill>
                            <a:schemeClr val="dk1"/>
                          </a:solidFill>
                          <a:latin typeface="Times New Roman"/>
                          <a:ea typeface="Times New Roman"/>
                          <a:cs typeface="Times New Roman"/>
                          <a:sym typeface="Times New Roman"/>
                        </a:rPr>
                        <a:t>CRM</a:t>
                      </a:r>
                    </a:p>
                  </a:txBody>
                  <a:tcPr marT="91425" marB="91425" marR="91425" marL="91425"/>
                </a:tc>
                <a:tc>
                  <a:txBody>
                    <a:bodyPr>
                      <a:noAutofit/>
                    </a:bodyPr>
                    <a:lstStyle/>
                    <a:p>
                      <a:pPr lvl="0">
                        <a:spcBef>
                          <a:spcPts val="0"/>
                        </a:spcBef>
                        <a:buNone/>
                      </a:pPr>
                      <a:r>
                        <a:rPr lang="nl-NL">
                          <a:latin typeface="Times New Roman"/>
                          <a:ea typeface="Times New Roman"/>
                          <a:cs typeface="Times New Roman"/>
                          <a:sym typeface="Times New Roman"/>
                        </a:rPr>
                        <a:t>650k</a:t>
                      </a:r>
                    </a:p>
                  </a:txBody>
                  <a:tcPr marT="91425" marB="91425" marR="91425" marL="91425"/>
                </a:tc>
              </a:tr>
              <a:tr h="408875">
                <a:tc>
                  <a:txBody>
                    <a:bodyPr>
                      <a:noAutofit/>
                    </a:bodyPr>
                    <a:lstStyle/>
                    <a:p>
                      <a:pPr indent="-139700" lvl="0" marL="342900" rtl="0">
                        <a:spcBef>
                          <a:spcPts val="0"/>
                        </a:spcBef>
                        <a:buNone/>
                      </a:pPr>
                      <a:r>
                        <a:rPr lang="nl-NL">
                          <a:solidFill>
                            <a:schemeClr val="dk1"/>
                          </a:solidFill>
                          <a:latin typeface="Times New Roman"/>
                          <a:ea typeface="Times New Roman"/>
                          <a:cs typeface="Times New Roman"/>
                          <a:sym typeface="Times New Roman"/>
                        </a:rPr>
                        <a:t>Adelheid training sets</a:t>
                      </a:r>
                    </a:p>
                  </a:txBody>
                  <a:tcPr marT="91425" marB="91425" marR="91425" marL="91425"/>
                </a:tc>
                <a:tc>
                  <a:txBody>
                    <a:bodyPr>
                      <a:noAutofit/>
                    </a:bodyPr>
                    <a:lstStyle/>
                    <a:p>
                      <a:pPr lvl="0" rtl="0">
                        <a:spcBef>
                          <a:spcPts val="0"/>
                        </a:spcBef>
                        <a:buNone/>
                      </a:pPr>
                      <a:r>
                        <a:rPr lang="nl-NL">
                          <a:latin typeface="Times New Roman"/>
                          <a:ea typeface="Times New Roman"/>
                          <a:cs typeface="Times New Roman"/>
                          <a:sym typeface="Times New Roman"/>
                        </a:rPr>
                        <a:t>?</a:t>
                      </a:r>
                    </a:p>
                  </a:txBody>
                  <a:tcPr marT="91425" marB="91425" marR="91425" marL="91425"/>
                </a:tc>
              </a:tr>
              <a:tr h="408875">
                <a:tc>
                  <a:txBody>
                    <a:bodyPr>
                      <a:noAutofit/>
                    </a:bodyPr>
                    <a:lstStyle/>
                    <a:p>
                      <a:pPr indent="-209550" lvl="0" marL="342900" rtl="0">
                        <a:spcBef>
                          <a:spcPts val="0"/>
                        </a:spcBef>
                        <a:buClr>
                          <a:schemeClr val="dk1"/>
                        </a:buClr>
                        <a:buSzPct val="78571"/>
                        <a:buFont typeface="Arial"/>
                        <a:buNone/>
                      </a:pPr>
                      <a:r>
                        <a:rPr lang="nl-NL">
                          <a:solidFill>
                            <a:schemeClr val="dk1"/>
                          </a:solidFill>
                          <a:latin typeface="Times New Roman"/>
                          <a:ea typeface="Times New Roman"/>
                          <a:cs typeface="Times New Roman"/>
                          <a:sym typeface="Times New Roman"/>
                        </a:rPr>
                        <a:t>Gentse Brieven</a:t>
                      </a:r>
                    </a:p>
                  </a:txBody>
                  <a:tcPr marT="91425" marB="91425" marR="91425" marL="91425"/>
                </a:tc>
                <a:tc>
                  <a:txBody>
                    <a:bodyPr>
                      <a:noAutofit/>
                    </a:bodyPr>
                    <a:lstStyle/>
                    <a:p>
                      <a:pPr lvl="0">
                        <a:spcBef>
                          <a:spcPts val="0"/>
                        </a:spcBef>
                        <a:buNone/>
                      </a:pPr>
                      <a:r>
                        <a:rPr lang="nl-NL">
                          <a:latin typeface="Times New Roman"/>
                          <a:ea typeface="Times New Roman"/>
                          <a:cs typeface="Times New Roman"/>
                          <a:sym typeface="Times New Roman"/>
                        </a:rPr>
                        <a:t>70k</a:t>
                      </a:r>
                    </a:p>
                  </a:txBody>
                  <a:tcPr marT="91425" marB="91425" marR="91425" marL="91425"/>
                </a:tc>
              </a:tr>
              <a:tr h="408875">
                <a:tc>
                  <a:txBody>
                    <a:bodyPr>
                      <a:noAutofit/>
                    </a:bodyPr>
                    <a:lstStyle/>
                    <a:p>
                      <a:pPr indent="-209550" lvl="0" marL="342900" rtl="0">
                        <a:spcBef>
                          <a:spcPts val="0"/>
                        </a:spcBef>
                        <a:buClr>
                          <a:schemeClr val="dk1"/>
                        </a:buClr>
                        <a:buSzPct val="78571"/>
                        <a:buFont typeface="Arial"/>
                        <a:buNone/>
                      </a:pPr>
                      <a:r>
                        <a:rPr lang="nl-NL">
                          <a:solidFill>
                            <a:schemeClr val="dk1"/>
                          </a:solidFill>
                          <a:latin typeface="Times New Roman"/>
                          <a:ea typeface="Times New Roman"/>
                          <a:cs typeface="Times New Roman"/>
                          <a:sym typeface="Times New Roman"/>
                        </a:rPr>
                        <a:t>Brieven als Buit</a:t>
                      </a:r>
                    </a:p>
                  </a:txBody>
                  <a:tcPr marT="91425" marB="91425" marR="91425" marL="91425"/>
                </a:tc>
                <a:tc>
                  <a:txBody>
                    <a:bodyPr>
                      <a:noAutofit/>
                    </a:bodyPr>
                    <a:lstStyle/>
                    <a:p>
                      <a:pPr lvl="0">
                        <a:spcBef>
                          <a:spcPts val="0"/>
                        </a:spcBef>
                        <a:buNone/>
                      </a:pPr>
                      <a:r>
                        <a:rPr lang="nl-NL">
                          <a:latin typeface="Times New Roman"/>
                          <a:ea typeface="Times New Roman"/>
                          <a:cs typeface="Times New Roman"/>
                          <a:sym typeface="Times New Roman"/>
                        </a:rPr>
                        <a:t>400k</a:t>
                      </a:r>
                    </a:p>
                  </a:txBody>
                  <a:tcPr marT="91425" marB="91425" marR="91425" marL="91425"/>
                </a:tc>
              </a:tr>
              <a:tr h="408875">
                <a:tc>
                  <a:txBody>
                    <a:bodyPr>
                      <a:noAutofit/>
                    </a:bodyPr>
                    <a:lstStyle/>
                    <a:p>
                      <a:pPr indent="-209550" lvl="0" marL="342900" rtl="0">
                        <a:spcBef>
                          <a:spcPts val="0"/>
                        </a:spcBef>
                        <a:buClr>
                          <a:schemeClr val="dk1"/>
                        </a:buClr>
                        <a:buSzPct val="78571"/>
                        <a:buFont typeface="Arial"/>
                        <a:buNone/>
                      </a:pPr>
                      <a:r>
                        <a:rPr lang="nl-NL">
                          <a:solidFill>
                            <a:schemeClr val="dk1"/>
                          </a:solidFill>
                          <a:latin typeface="Times New Roman"/>
                          <a:ea typeface="Times New Roman"/>
                          <a:cs typeface="Times New Roman"/>
                          <a:sym typeface="Times New Roman"/>
                        </a:rPr>
                        <a:t>Hooft letters</a:t>
                      </a:r>
                    </a:p>
                  </a:txBody>
                  <a:tcPr marT="91425" marB="91425" marR="91425" marL="91425"/>
                </a:tc>
                <a:tc>
                  <a:txBody>
                    <a:bodyPr>
                      <a:noAutofit/>
                    </a:bodyPr>
                    <a:lstStyle/>
                    <a:p>
                      <a:pPr lvl="0">
                        <a:spcBef>
                          <a:spcPts val="0"/>
                        </a:spcBef>
                        <a:buNone/>
                      </a:pPr>
                      <a:r>
                        <a:rPr lang="nl-NL">
                          <a:latin typeface="Times New Roman"/>
                          <a:ea typeface="Times New Roman"/>
                          <a:cs typeface="Times New Roman"/>
                          <a:sym typeface="Times New Roman"/>
                        </a:rPr>
                        <a:t>?</a:t>
                      </a:r>
                    </a:p>
                  </a:txBody>
                  <a:tcPr marT="91425" marB="91425" marR="91425" marL="91425"/>
                </a:tc>
              </a:tr>
              <a:tr h="408875">
                <a:tc>
                  <a:txBody>
                    <a:bodyPr>
                      <a:noAutofit/>
                    </a:bodyPr>
                    <a:lstStyle/>
                    <a:p>
                      <a:pPr indent="-209550" lvl="0" marL="342900" rtl="0">
                        <a:spcBef>
                          <a:spcPts val="0"/>
                        </a:spcBef>
                        <a:buClr>
                          <a:schemeClr val="dk1"/>
                        </a:buClr>
                        <a:buSzPct val="78571"/>
                        <a:buFont typeface="Arial"/>
                        <a:buNone/>
                      </a:pPr>
                      <a:r>
                        <a:rPr lang="nl-NL">
                          <a:solidFill>
                            <a:schemeClr val="dk1"/>
                          </a:solidFill>
                          <a:latin typeface="Times New Roman"/>
                          <a:ea typeface="Times New Roman"/>
                          <a:cs typeface="Times New Roman"/>
                          <a:sym typeface="Times New Roman"/>
                        </a:rPr>
                        <a:t>Statenvertaling</a:t>
                      </a:r>
                    </a:p>
                  </a:txBody>
                  <a:tcPr marT="91425" marB="91425" marR="91425" marL="91425"/>
                </a:tc>
                <a:tc>
                  <a:txBody>
                    <a:bodyPr>
                      <a:noAutofit/>
                    </a:bodyPr>
                    <a:lstStyle/>
                    <a:p>
                      <a:pPr lvl="0">
                        <a:spcBef>
                          <a:spcPts val="0"/>
                        </a:spcBef>
                        <a:buNone/>
                      </a:pPr>
                      <a:r>
                        <a:rPr lang="nl-NL">
                          <a:latin typeface="Times New Roman"/>
                          <a:ea typeface="Times New Roman"/>
                          <a:cs typeface="Times New Roman"/>
                          <a:sym typeface="Times New Roman"/>
                        </a:rPr>
                        <a:t>?</a:t>
                      </a:r>
                    </a:p>
                  </a:txBody>
                  <a:tcPr marT="91425" marB="91425" marR="91425" marL="91425"/>
                </a:tc>
              </a:tr>
              <a:tr h="408875">
                <a:tc>
                  <a:txBody>
                    <a:bodyPr>
                      <a:noAutofit/>
                    </a:bodyPr>
                    <a:lstStyle/>
                    <a:p>
                      <a:pPr indent="-209550" lvl="0" marL="342900" rtl="0">
                        <a:spcBef>
                          <a:spcPts val="0"/>
                        </a:spcBef>
                        <a:buClr>
                          <a:schemeClr val="dk1"/>
                        </a:buClr>
                        <a:buSzPct val="78571"/>
                        <a:buFont typeface="Arial"/>
                        <a:buNone/>
                      </a:pPr>
                      <a:r>
                        <a:rPr lang="nl-NL">
                          <a:solidFill>
                            <a:schemeClr val="dk1"/>
                          </a:solidFill>
                          <a:latin typeface="Times New Roman"/>
                          <a:ea typeface="Times New Roman"/>
                          <a:cs typeface="Times New Roman"/>
                          <a:sym typeface="Times New Roman"/>
                        </a:rPr>
                        <a:t>“Corpus Vosters” </a:t>
                      </a:r>
                    </a:p>
                  </a:txBody>
                  <a:tcPr marT="91425" marB="91425" marR="91425" marL="91425"/>
                </a:tc>
                <a:tc>
                  <a:txBody>
                    <a:bodyPr>
                      <a:noAutofit/>
                    </a:bodyPr>
                    <a:lstStyle/>
                    <a:p>
                      <a:pPr lvl="0">
                        <a:spcBef>
                          <a:spcPts val="0"/>
                        </a:spcBef>
                        <a:buNone/>
                      </a:pPr>
                      <a:r>
                        <a:rPr lang="nl-NL">
                          <a:latin typeface="Times New Roman"/>
                          <a:ea typeface="Times New Roman"/>
                          <a:cs typeface="Times New Roman"/>
                          <a:sym typeface="Times New Roman"/>
                        </a:rPr>
                        <a:t>~100k</a:t>
                      </a:r>
                    </a:p>
                  </a:txBody>
                  <a:tcPr marT="91425" marB="91425" marR="91425" marL="91425"/>
                </a:tc>
              </a:tr>
              <a:tr h="322325">
                <a:tc>
                  <a:txBody>
                    <a:bodyPr>
                      <a:noAutofit/>
                    </a:bodyPr>
                    <a:lstStyle/>
                    <a:p>
                      <a:pPr indent="-139700" lvl="0" marL="342900" rtl="0">
                        <a:spcBef>
                          <a:spcPts val="0"/>
                        </a:spcBef>
                        <a:buNone/>
                      </a:pPr>
                      <a:r>
                        <a:rPr lang="nl-NL">
                          <a:solidFill>
                            <a:schemeClr val="dk1"/>
                          </a:solidFill>
                          <a:latin typeface="Times New Roman"/>
                          <a:ea typeface="Times New Roman"/>
                          <a:cs typeface="Times New Roman"/>
                          <a:sym typeface="Times New Roman"/>
                        </a:rPr>
                        <a:t>IMPACT evaluation corpora</a:t>
                      </a:r>
                    </a:p>
                  </a:txBody>
                  <a:tcPr marT="91425" marB="91425" marR="91425" marL="91425"/>
                </a:tc>
                <a:tc>
                  <a:txBody>
                    <a:bodyPr>
                      <a:noAutofit/>
                    </a:bodyPr>
                    <a:lstStyle/>
                    <a:p>
                      <a:pPr lvl="0">
                        <a:spcBef>
                          <a:spcPts val="0"/>
                        </a:spcBef>
                        <a:buNone/>
                      </a:pPr>
                      <a:r>
                        <a:rPr lang="nl-NL">
                          <a:latin typeface="Times New Roman"/>
                          <a:ea typeface="Times New Roman"/>
                          <a:cs typeface="Times New Roman"/>
                          <a:sym typeface="Times New Roman"/>
                        </a:rPr>
                        <a:t>~20k</a:t>
                      </a:r>
                    </a:p>
                  </a:txBody>
                  <a:tcPr marT="91425" marB="91425" marR="91425" marL="91425"/>
                </a:tc>
              </a:tr>
              <a:tr h="408875">
                <a:tc>
                  <a:txBody>
                    <a:bodyPr>
                      <a:noAutofit/>
                    </a:bodyPr>
                    <a:lstStyle/>
                    <a:p>
                      <a:pPr indent="-139700" lvl="0" marL="342900" rtl="0">
                        <a:spcBef>
                          <a:spcPts val="0"/>
                        </a:spcBef>
                        <a:buNone/>
                      </a:pPr>
                      <a:r>
                        <a:rPr lang="nl-NL">
                          <a:solidFill>
                            <a:schemeClr val="dk1"/>
                          </a:solidFill>
                          <a:latin typeface="Times New Roman"/>
                          <a:ea typeface="Times New Roman"/>
                          <a:cs typeface="Times New Roman"/>
                          <a:sym typeface="Times New Roman"/>
                        </a:rPr>
                        <a:t>Nederlab evaluation data (tbd)</a:t>
                      </a:r>
                    </a:p>
                  </a:txBody>
                  <a:tcPr marT="91425" marB="91425" marR="91425" marL="91425"/>
                </a:tc>
                <a:tc>
                  <a:txBody>
                    <a:bodyPr>
                      <a:noAutofit/>
                    </a:bodyPr>
                    <a:lstStyle/>
                    <a:p>
                      <a:pPr lvl="0" rtl="0">
                        <a:spcBef>
                          <a:spcPts val="0"/>
                        </a:spcBef>
                        <a:buNone/>
                      </a:pPr>
                      <a:r>
                        <a:rPr lang="nl-NL">
                          <a:latin typeface="Times New Roman"/>
                          <a:ea typeface="Times New Roman"/>
                          <a:cs typeface="Times New Roman"/>
                          <a:sym typeface="Times New Roman"/>
                        </a:rPr>
                        <a:t>At least 10k per century</a:t>
                      </a:r>
                    </a:p>
                  </a:txBody>
                  <a:tcPr marT="91425" marB="91425" marR="91425" marL="91425"/>
                </a:tc>
              </a:tr>
            </a:tbl>
          </a:graphicData>
        </a:graphic>
      </p:graphicFrame>
      <p:pic>
        <p:nvPicPr>
          <p:cNvPr id="218" name="Shape 218"/>
          <p:cNvPicPr preferRelativeResize="0"/>
          <p:nvPr/>
        </p:nvPicPr>
        <p:blipFill>
          <a:blip r:embed="rId3">
            <a:alphaModFix/>
          </a:blip>
          <a:stretch>
            <a:fillRect/>
          </a:stretch>
        </p:blipFill>
        <p:spPr>
          <a:xfrm>
            <a:off x="0" y="6501875"/>
            <a:ext cx="464775" cy="268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Tagset issues</a:t>
            </a:r>
          </a:p>
        </p:txBody>
      </p:sp>
      <p:sp>
        <p:nvSpPr>
          <p:cNvPr id="225" name="Shape 225"/>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0" lvl="0" marL="0">
              <a:spcBef>
                <a:spcPts val="0"/>
              </a:spcBef>
              <a:buNone/>
            </a:pPr>
            <a:r>
              <a:rPr lang="nl-NL" sz="2400"/>
              <a:t>CGN/DCOI dominant for modern Dutch, but some issues with historical Dutch:</a:t>
            </a:r>
          </a:p>
          <a:p>
            <a:pPr indent="-381000" lvl="0" marL="457200" rtl="0">
              <a:spcBef>
                <a:spcPts val="0"/>
              </a:spcBef>
              <a:buSzPct val="100000"/>
            </a:pPr>
            <a:r>
              <a:rPr lang="nl-NL" sz="2400"/>
              <a:t>Principle </a:t>
            </a:r>
            <a:r>
              <a:rPr i="1" lang="nl-NL" sz="2400"/>
              <a:t>tag + lemma ⇒ (almost) determines word form</a:t>
            </a:r>
            <a:r>
              <a:rPr lang="nl-NL" sz="2400"/>
              <a:t> cannot be maintained historically</a:t>
            </a:r>
          </a:p>
          <a:p>
            <a:pPr indent="-381000" lvl="0" marL="457200" rtl="0">
              <a:spcBef>
                <a:spcPts val="0"/>
              </a:spcBef>
              <a:buSzPct val="100000"/>
            </a:pPr>
            <a:r>
              <a:rPr lang="nl-NL" sz="2400"/>
              <a:t>(likewise for CG/CRM): tagging inflection instead of case/number/mood/tense etc does not benefit (diachronic) analysis</a:t>
            </a:r>
          </a:p>
          <a:p>
            <a:pPr indent="-381000" lvl="0" marL="457200" rtl="0">
              <a:spcBef>
                <a:spcPts val="0"/>
              </a:spcBef>
              <a:buSzPct val="100000"/>
            </a:pPr>
            <a:r>
              <a:rPr lang="nl-NL" sz="2400"/>
              <a:t>Details: </a:t>
            </a:r>
          </a:p>
          <a:p>
            <a:pPr indent="-406400" lvl="1" marL="914400" rtl="0">
              <a:spcBef>
                <a:spcPts val="0"/>
              </a:spcBef>
            </a:pPr>
            <a:r>
              <a:rPr lang="nl-NL"/>
              <a:t>Mood cannot be lumped with tense historically </a:t>
            </a:r>
            <a:r>
              <a:rPr lang="nl-NL" sz="1000"/>
              <a:t>(PVTIJD = tegenwoordig, verleden, imperatief, conjunctief.) </a:t>
            </a:r>
          </a:p>
          <a:p>
            <a:pPr indent="-406400" lvl="1" marL="914400">
              <a:spcBef>
                <a:spcPts val="0"/>
              </a:spcBef>
            </a:pPr>
            <a:r>
              <a:rPr lang="nl-NL"/>
              <a:t>“dial” for all non-standard-modern words is unsatisfactory</a:t>
            </a:r>
          </a:p>
          <a:p>
            <a:pPr lvl="0" rtl="0">
              <a:spcBef>
                <a:spcPts val="0"/>
              </a:spcBef>
              <a:buNone/>
            </a:pPr>
            <a:r>
              <a:t/>
            </a:r>
            <a:endParaRPr/>
          </a:p>
        </p:txBody>
      </p:sp>
      <p:sp>
        <p:nvSpPr>
          <p:cNvPr id="226" name="Shape 226"/>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227" name="Shape 227"/>
          <p:cNvPicPr preferRelativeResize="0"/>
          <p:nvPr/>
        </p:nvPicPr>
        <p:blipFill>
          <a:blip r:embed="rId3">
            <a:alphaModFix/>
          </a:blip>
          <a:stretch>
            <a:fillRect/>
          </a:stretch>
        </p:blipFill>
        <p:spPr>
          <a:xfrm>
            <a:off x="0" y="6501875"/>
            <a:ext cx="464775" cy="268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Diachronic and synchronic tagsets</a:t>
            </a:r>
          </a:p>
        </p:txBody>
      </p:sp>
      <p:sp>
        <p:nvSpPr>
          <p:cNvPr id="234" name="Shape 234"/>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406400" lvl="1" marL="914400">
              <a:spcBef>
                <a:spcPts val="640"/>
              </a:spcBef>
            </a:pPr>
            <a:r>
              <a:rPr lang="nl-NL" sz="2600"/>
              <a:t>CGN/DCOI </a:t>
            </a:r>
            <a:r>
              <a:rPr lang="nl-NL" sz="1000">
                <a:solidFill>
                  <a:schemeClr val="hlink"/>
                </a:solidFill>
                <a:hlinkClick r:id="rId3"/>
              </a:rPr>
              <a:t>http://www.hum.uu.nl/medewerkers/p.monachesi/papers/vaneynde.pdf</a:t>
            </a:r>
            <a:r>
              <a:rPr lang="nl-NL" sz="1000"/>
              <a:t> </a:t>
            </a:r>
          </a:p>
          <a:p>
            <a:pPr indent="-393700" lvl="1" marL="914400" rtl="0">
              <a:spcBef>
                <a:spcPts val="640"/>
              </a:spcBef>
              <a:buSzPct val="100000"/>
            </a:pPr>
            <a:r>
              <a:rPr lang="nl-NL" sz="2600"/>
              <a:t>Corpus Gysseling/Corpus van Reenen-Mulder</a:t>
            </a:r>
          </a:p>
          <a:p>
            <a:pPr indent="-406400" lvl="1" marL="914400" rtl="0">
              <a:spcBef>
                <a:spcPts val="640"/>
              </a:spcBef>
            </a:pPr>
            <a:r>
              <a:rPr lang="nl-NL" sz="2600"/>
              <a:t>Adelheid tagset </a:t>
            </a:r>
            <a:r>
              <a:rPr lang="nl-NL" sz="1000">
                <a:solidFill>
                  <a:schemeClr val="hlink"/>
                </a:solidFill>
                <a:hlinkClick r:id="rId4"/>
              </a:rPr>
              <a:t>http://adelheid.ruhosting.nl/download/Adelheid1_TagsetManual.pdf</a:t>
            </a:r>
          </a:p>
          <a:p>
            <a:pPr indent="-393700" lvl="1" marL="914400" rtl="0">
              <a:spcBef>
                <a:spcPts val="640"/>
              </a:spcBef>
              <a:buSzPct val="100000"/>
            </a:pPr>
            <a:r>
              <a:rPr lang="nl-NL" sz="2600"/>
              <a:t>Main PoS only in Brieven als Buit en Gentse Spelen</a:t>
            </a:r>
          </a:p>
          <a:p>
            <a:pPr indent="-406400" lvl="1" marL="914400" rtl="0">
              <a:spcBef>
                <a:spcPts val="640"/>
              </a:spcBef>
            </a:pPr>
            <a:r>
              <a:rPr lang="nl-NL" sz="2600"/>
              <a:t>GiGaNT tagset </a:t>
            </a:r>
            <a:r>
              <a:rPr lang="nl-NL" sz="1000">
                <a:solidFill>
                  <a:schemeClr val="hlink"/>
                </a:solidFill>
                <a:hlinkClick r:id="rId5"/>
              </a:rPr>
              <a:t>http://www.ivdnt.org/images/stories/onderzoek_en_onderwijs/publicaties/TaalbankWorkingpaper3.pdf</a:t>
            </a:r>
          </a:p>
          <a:p>
            <a:pPr indent="-393700" lvl="1" marL="914400" rtl="0">
              <a:spcBef>
                <a:spcPts val="640"/>
              </a:spcBef>
              <a:buSzPct val="100000"/>
            </a:pPr>
            <a:r>
              <a:rPr lang="nl-NL" sz="2600"/>
              <a:t>International standards (Gold, eagles, parole, …</a:t>
            </a:r>
            <a:r>
              <a:rPr lang="nl-NL" sz="2600"/>
              <a:t>)</a:t>
            </a:r>
          </a:p>
          <a:p>
            <a:pPr indent="-381000" lvl="2" marL="1371600" rtl="0">
              <a:spcBef>
                <a:spcPts val="640"/>
              </a:spcBef>
            </a:pPr>
            <a:r>
              <a:rPr lang="nl-NL" sz="2200"/>
              <a:t>Universal dependencies, adopted in CLARIN/CLARIAH </a:t>
            </a:r>
            <a:r>
              <a:rPr lang="nl-NL" sz="1000">
                <a:solidFill>
                  <a:schemeClr val="hlink"/>
                </a:solidFill>
                <a:hlinkClick r:id="rId6"/>
              </a:rPr>
              <a:t>http://universaldependencies.org/</a:t>
            </a:r>
            <a:r>
              <a:rPr lang="nl-NL" sz="1000"/>
              <a:t> </a:t>
            </a:r>
          </a:p>
          <a:p>
            <a:pPr indent="0" lvl="0" marL="0">
              <a:spcBef>
                <a:spcPts val="640"/>
              </a:spcBef>
              <a:buNone/>
            </a:pPr>
            <a:r>
              <a:t/>
            </a:r>
            <a:endParaRPr sz="1000"/>
          </a:p>
        </p:txBody>
      </p:sp>
      <p:sp>
        <p:nvSpPr>
          <p:cNvPr id="235" name="Shape 235"/>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236" name="Shape 236"/>
          <p:cNvPicPr preferRelativeResize="0"/>
          <p:nvPr/>
        </p:nvPicPr>
        <p:blipFill>
          <a:blip r:embed="rId7">
            <a:alphaModFix/>
          </a:blip>
          <a:stretch>
            <a:fillRect/>
          </a:stretch>
        </p:blipFill>
        <p:spPr>
          <a:xfrm>
            <a:off x="0" y="6501875"/>
            <a:ext cx="464775" cy="268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Smarter software?</a:t>
            </a:r>
          </a:p>
        </p:txBody>
      </p:sp>
      <p:sp>
        <p:nvSpPr>
          <p:cNvPr id="243" name="Shape 243"/>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0" lvl="0" marL="0" rtl="0">
              <a:spcBef>
                <a:spcPts val="0"/>
              </a:spcBef>
              <a:buNone/>
            </a:pPr>
            <a:r>
              <a:rPr lang="nl-NL" sz="3000"/>
              <a:t>Can we avoid a huge effort of training corpus building??</a:t>
            </a:r>
          </a:p>
          <a:p>
            <a:pPr indent="-419100" lvl="0" marL="457200" rtl="0">
              <a:spcBef>
                <a:spcPts val="0"/>
              </a:spcBef>
              <a:buSzPct val="100000"/>
            </a:pPr>
            <a:r>
              <a:rPr lang="nl-NL" sz="3000"/>
              <a:t>More advanced supervised learning (deep….)</a:t>
            </a:r>
          </a:p>
          <a:p>
            <a:pPr indent="-419100" lvl="0" marL="457200">
              <a:spcBef>
                <a:spcPts val="0"/>
              </a:spcBef>
              <a:buSzPct val="100000"/>
            </a:pPr>
            <a:r>
              <a:rPr lang="nl-NL" sz="3000"/>
              <a:t>Domain adaptation techniques</a:t>
            </a:r>
          </a:p>
          <a:p>
            <a:pPr indent="-419100" lvl="0" marL="457200">
              <a:spcBef>
                <a:spcPts val="0"/>
              </a:spcBef>
              <a:buSzPct val="100000"/>
            </a:pPr>
            <a:r>
              <a:rPr lang="nl-NL" sz="3000"/>
              <a:t>Semi-supervised techniques</a:t>
            </a:r>
          </a:p>
          <a:p>
            <a:pPr indent="-419100" lvl="0" marL="457200">
              <a:spcBef>
                <a:spcPts val="0"/>
              </a:spcBef>
              <a:buSzPct val="100000"/>
            </a:pPr>
            <a:r>
              <a:rPr lang="nl-NL" sz="3000"/>
              <a:t>Map to “modernized” Dutch</a:t>
            </a:r>
          </a:p>
          <a:p>
            <a:pPr indent="-419100" lvl="0" marL="457200" rtl="0">
              <a:spcBef>
                <a:spcPts val="0"/>
              </a:spcBef>
              <a:buSzPct val="100000"/>
            </a:pPr>
            <a:r>
              <a:rPr lang="nl-NL" sz="3000"/>
              <a:t>Derive lexica from parallel text</a:t>
            </a:r>
          </a:p>
          <a:p>
            <a:pPr indent="-419100" lvl="0" marL="457200">
              <a:spcBef>
                <a:spcPts val="0"/>
              </a:spcBef>
              <a:buSzPct val="100000"/>
            </a:pPr>
            <a:r>
              <a:rPr lang="nl-NL" sz="3000"/>
              <a:t>Transfer tagging by alignment</a:t>
            </a:r>
          </a:p>
        </p:txBody>
      </p:sp>
      <p:sp>
        <p:nvSpPr>
          <p:cNvPr id="244" name="Shape 244"/>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Shape 80"/>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rtl="0">
              <a:spcBef>
                <a:spcPts val="0"/>
              </a:spcBef>
              <a:buNone/>
            </a:pPr>
            <a:r>
              <a:rPr lang="nl-NL"/>
              <a:t>Program</a:t>
            </a:r>
          </a:p>
        </p:txBody>
      </p:sp>
      <p:sp>
        <p:nvSpPr>
          <p:cNvPr id="81" name="Shape 81"/>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0" lvl="0" marL="0" rtl="0">
              <a:spcBef>
                <a:spcPts val="0"/>
              </a:spcBef>
              <a:buNone/>
            </a:pPr>
            <a:r>
              <a:t/>
            </a:r>
            <a:endParaRPr sz="1300"/>
          </a:p>
          <a:p>
            <a:pPr indent="-311150" lvl="0" marL="457200" rtl="0">
              <a:spcBef>
                <a:spcPts val="0"/>
              </a:spcBef>
              <a:buSzPct val="100000"/>
            </a:pPr>
            <a:r>
              <a:rPr lang="nl-NL" sz="1300"/>
              <a:t>14:00  - 14:30  </a:t>
            </a:r>
            <a:r>
              <a:rPr i="1" lang="nl-NL" sz="1300"/>
              <a:t>An Unexpected Party</a:t>
            </a:r>
            <a:r>
              <a:rPr lang="nl-NL" sz="1300"/>
              <a:t>. Introductie van het nieuwe INT. </a:t>
            </a:r>
            <a:r>
              <a:rPr lang="nl-NL" sz="1100"/>
              <a:t>Frieda Steurs</a:t>
            </a:r>
            <a:r>
              <a:rPr lang="nl-NL" sz="1300"/>
              <a:t>	</a:t>
            </a:r>
          </a:p>
          <a:p>
            <a:pPr indent="-311150" lvl="0" marL="457200" rtl="0">
              <a:spcBef>
                <a:spcPts val="0"/>
              </a:spcBef>
              <a:buSzPct val="100000"/>
            </a:pPr>
            <a:r>
              <a:rPr lang="nl-NL" sz="1300"/>
              <a:t>14:30 	- 15:00 </a:t>
            </a:r>
            <a:r>
              <a:rPr i="1" lang="nl-NL" sz="1300"/>
              <a:t>Riddles in the Dark</a:t>
            </a:r>
            <a:r>
              <a:rPr lang="nl-NL" sz="1300"/>
              <a:t>. Over corpusbouw. </a:t>
            </a:r>
            <a:r>
              <a:rPr lang="nl-NL" sz="1100"/>
              <a:t>Katrien Depuydt</a:t>
            </a:r>
          </a:p>
          <a:p>
            <a:pPr indent="-311150" lvl="0" marL="457200" rtl="0">
              <a:spcBef>
                <a:spcPts val="0"/>
              </a:spcBef>
              <a:buSzPct val="100000"/>
            </a:pPr>
            <a:r>
              <a:rPr lang="nl-NL" sz="1300"/>
              <a:t>15:00  - 15:30 </a:t>
            </a:r>
            <a:r>
              <a:rPr i="1" lang="nl-NL" sz="1300"/>
              <a:t>Out of the Frying-Pan into the Fire</a:t>
            </a:r>
            <a:r>
              <a:rPr lang="nl-NL" sz="1300"/>
              <a:t>. Over corpusannotatie. </a:t>
            </a:r>
            <a:r>
              <a:rPr lang="nl-NL" sz="1100"/>
              <a:t>Jesse de Does</a:t>
            </a:r>
          </a:p>
          <a:p>
            <a:pPr indent="-311150" lvl="0" marL="457200" rtl="0">
              <a:spcBef>
                <a:spcPts val="0"/>
              </a:spcBef>
              <a:buSzPct val="100000"/>
            </a:pPr>
            <a:r>
              <a:rPr lang="nl-NL" sz="1300"/>
              <a:t>15:30  - 15:45 Theepauze</a:t>
            </a:r>
          </a:p>
          <a:p>
            <a:pPr indent="-311150" lvl="0" marL="457200" rtl="0">
              <a:spcBef>
                <a:spcPts val="0"/>
              </a:spcBef>
              <a:buSzPct val="100000"/>
            </a:pPr>
            <a:r>
              <a:rPr lang="nl-NL" sz="1300"/>
              <a:t>15:45 	- 16:15 </a:t>
            </a:r>
            <a:r>
              <a:rPr i="1" lang="nl-NL" sz="1300"/>
              <a:t>Inside Information</a:t>
            </a:r>
            <a:r>
              <a:rPr lang="nl-NL" sz="1300"/>
              <a:t>. Over corpus search. </a:t>
            </a:r>
            <a:r>
              <a:rPr lang="nl-NL" sz="1100"/>
              <a:t>Jan Niestadt</a:t>
            </a:r>
          </a:p>
          <a:p>
            <a:pPr indent="-311150" lvl="0" marL="457200" rtl="0">
              <a:spcBef>
                <a:spcPts val="0"/>
              </a:spcBef>
              <a:buSzPct val="100000"/>
            </a:pPr>
            <a:r>
              <a:rPr lang="nl-NL" sz="1300"/>
              <a:t>16:15  - 16:45 </a:t>
            </a:r>
            <a:r>
              <a:rPr i="1" lang="nl-NL" sz="1300"/>
              <a:t>The Gathering of the Clouds</a:t>
            </a:r>
            <a:r>
              <a:rPr lang="nl-NL" sz="1300"/>
              <a:t>. Lexical resources en Linked Open Data. </a:t>
            </a:r>
            <a:r>
              <a:rPr lang="nl-NL" sz="1100"/>
              <a:t>Jesse de Does/Katrien Depuydt</a:t>
            </a:r>
          </a:p>
          <a:p>
            <a:pPr indent="-311150" lvl="0" marL="457200" rtl="0">
              <a:spcBef>
                <a:spcPts val="0"/>
              </a:spcBef>
              <a:buSzPct val="100000"/>
            </a:pPr>
            <a:r>
              <a:rPr lang="nl-NL" sz="1300"/>
              <a:t>16:45  - 17:00 </a:t>
            </a:r>
            <a:r>
              <a:rPr i="1" lang="nl-NL" sz="1300"/>
              <a:t>Ruusbroec at your fingertips</a:t>
            </a:r>
            <a:r>
              <a:rPr lang="nl-NL" sz="1300"/>
              <a:t>. </a:t>
            </a:r>
            <a:r>
              <a:rPr lang="nl-NL" sz="1100"/>
              <a:t>Guy de Pauw</a:t>
            </a:r>
          </a:p>
          <a:p>
            <a:pPr indent="0" lvl="0" marL="0" rtl="0">
              <a:spcBef>
                <a:spcPts val="0"/>
              </a:spcBef>
              <a:buNone/>
            </a:pPr>
            <a:r>
              <a:t/>
            </a:r>
            <a:endParaRPr i="1" sz="600"/>
          </a:p>
          <a:p>
            <a:pPr lvl="0" rtl="0">
              <a:spcBef>
                <a:spcPts val="0"/>
              </a:spcBef>
              <a:buNone/>
            </a:pPr>
            <a:r>
              <a:t/>
            </a:r>
            <a:endParaRPr sz="600"/>
          </a:p>
          <a:p>
            <a:pPr lvl="0" rtl="0">
              <a:spcBef>
                <a:spcPts val="0"/>
              </a:spcBef>
              <a:buNone/>
            </a:pPr>
            <a:r>
              <a:t/>
            </a:r>
            <a:endParaRPr sz="600"/>
          </a:p>
        </p:txBody>
      </p:sp>
      <p:sp>
        <p:nvSpPr>
          <p:cNvPr id="82" name="Shape 82"/>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nl-NL"/>
              <a:t>‹#›</a:t>
            </a:fld>
          </a:p>
        </p:txBody>
      </p:sp>
      <p:pic>
        <p:nvPicPr>
          <p:cNvPr id="83" name="Shape 83"/>
          <p:cNvPicPr preferRelativeResize="0"/>
          <p:nvPr/>
        </p:nvPicPr>
        <p:blipFill>
          <a:blip r:embed="rId4">
            <a:alphaModFix/>
          </a:blip>
          <a:stretch>
            <a:fillRect/>
          </a:stretch>
        </p:blipFill>
        <p:spPr>
          <a:xfrm>
            <a:off x="4848800" y="6397488"/>
            <a:ext cx="1672400" cy="476775"/>
          </a:xfrm>
          <a:prstGeom prst="rect">
            <a:avLst/>
          </a:prstGeom>
          <a:noFill/>
          <a:ln>
            <a:noFill/>
          </a:ln>
        </p:spPr>
      </p:pic>
      <p:pic>
        <p:nvPicPr>
          <p:cNvPr id="84" name="Shape 84"/>
          <p:cNvPicPr preferRelativeResize="0"/>
          <p:nvPr/>
        </p:nvPicPr>
        <p:blipFill>
          <a:blip r:embed="rId5">
            <a:alphaModFix/>
          </a:blip>
          <a:stretch>
            <a:fillRect/>
          </a:stretch>
        </p:blipFill>
        <p:spPr>
          <a:xfrm>
            <a:off x="0" y="6501875"/>
            <a:ext cx="464775" cy="268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Tools for manual annotation</a:t>
            </a:r>
          </a:p>
        </p:txBody>
      </p:sp>
      <p:sp>
        <p:nvSpPr>
          <p:cNvPr id="251" name="Shape 251"/>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rPr lang="nl-NL">
                <a:solidFill>
                  <a:schemeClr val="hlink"/>
                </a:solidFill>
                <a:hlinkClick r:id="rId3"/>
              </a:rPr>
              <a:t>https://github.com/INL/COBALT</a:t>
            </a:r>
            <a:r>
              <a:rPr lang="nl-NL"/>
              <a:t> </a:t>
            </a:r>
          </a:p>
          <a:p>
            <a:pPr lvl="0">
              <a:spcBef>
                <a:spcPts val="0"/>
              </a:spcBef>
              <a:buNone/>
            </a:pPr>
            <a:r>
              <a:t/>
            </a:r>
            <a:endParaRPr sz="1200">
              <a:solidFill>
                <a:srgbClr val="24292E"/>
              </a:solidFill>
              <a:highlight>
                <a:srgbClr val="FFFFFF"/>
              </a:highlight>
              <a:latin typeface="Arial"/>
              <a:ea typeface="Arial"/>
              <a:cs typeface="Arial"/>
              <a:sym typeface="Arial"/>
            </a:endParaRPr>
          </a:p>
          <a:p>
            <a:pPr lvl="0">
              <a:spcBef>
                <a:spcPts val="0"/>
              </a:spcBef>
              <a:buNone/>
            </a:pPr>
            <a:r>
              <a:rPr lang="nl-NL" sz="1200">
                <a:solidFill>
                  <a:srgbClr val="24292E"/>
                </a:solidFill>
                <a:highlight>
                  <a:srgbClr val="FFFFFF"/>
                </a:highlight>
                <a:latin typeface="Arial"/>
                <a:ea typeface="Arial"/>
                <a:cs typeface="Arial"/>
                <a:sym typeface="Arial"/>
              </a:rPr>
              <a:t>CoBaLT is an application in which a corpus of texts can be loaded so as to be able to annotate its tokens (lemmatize and more). The annotation work in CoBaLT gives two products: an annotated corpus, and a lexicon consisting of word forms and their corresponding lemmata and such assigned to them.</a:t>
            </a:r>
          </a:p>
          <a:p>
            <a:pPr lvl="0">
              <a:spcBef>
                <a:spcPts val="0"/>
              </a:spcBef>
              <a:buNone/>
            </a:pPr>
            <a:r>
              <a:t/>
            </a:r>
            <a:endParaRPr/>
          </a:p>
          <a:p>
            <a:pPr lvl="0">
              <a:spcBef>
                <a:spcPts val="0"/>
              </a:spcBef>
              <a:buNone/>
            </a:pPr>
            <a:r>
              <a:rPr lang="nl-NL">
                <a:solidFill>
                  <a:schemeClr val="hlink"/>
                </a:solidFill>
                <a:hlinkClick r:id="rId4"/>
              </a:rPr>
              <a:t>https://github.com/INL/AttestationTool</a:t>
            </a:r>
            <a:r>
              <a:rPr lang="nl-NL"/>
              <a:t> </a:t>
            </a:r>
          </a:p>
          <a:p>
            <a:pPr lvl="0">
              <a:spcBef>
                <a:spcPts val="0"/>
              </a:spcBef>
              <a:buNone/>
            </a:pPr>
            <a:r>
              <a:rPr lang="nl-NL" sz="1200">
                <a:solidFill>
                  <a:srgbClr val="24292E"/>
                </a:solidFill>
                <a:highlight>
                  <a:srgbClr val="FFFFFF"/>
                </a:highlight>
                <a:latin typeface="Arial"/>
                <a:ea typeface="Arial"/>
                <a:cs typeface="Arial"/>
                <a:sym typeface="Arial"/>
              </a:rPr>
              <a:t>The Attestation Tool is a multi purpose GUI used in the production of computational lexica and gold standard data for NE tagging. It addresses the situation of having a comprehensive dictionary consisting of headwords (lemmata) and corresponding quotations in which occurrences of the headwords were automatically matched. </a:t>
            </a:r>
          </a:p>
        </p:txBody>
      </p:sp>
      <p:sp>
        <p:nvSpPr>
          <p:cNvPr id="252" name="Shape 252"/>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253" name="Shape 253"/>
          <p:cNvPicPr preferRelativeResize="0"/>
          <p:nvPr/>
        </p:nvPicPr>
        <p:blipFill>
          <a:blip r:embed="rId5">
            <a:alphaModFix/>
          </a:blip>
          <a:stretch>
            <a:fillRect/>
          </a:stretch>
        </p:blipFill>
        <p:spPr>
          <a:xfrm>
            <a:off x="0" y="6501875"/>
            <a:ext cx="464775" cy="268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t/>
            </a:r>
            <a:endParaRPr/>
          </a:p>
        </p:txBody>
      </p:sp>
      <p:sp>
        <p:nvSpPr>
          <p:cNvPr id="260" name="Shape 260"/>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261" name="Shape 261"/>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262" name="Shape 262"/>
          <p:cNvPicPr preferRelativeResize="0"/>
          <p:nvPr/>
        </p:nvPicPr>
        <p:blipFill>
          <a:blip r:embed="rId3">
            <a:alphaModFix/>
          </a:blip>
          <a:stretch>
            <a:fillRect/>
          </a:stretch>
        </p:blipFill>
        <p:spPr>
          <a:xfrm>
            <a:off x="0" y="380350"/>
            <a:ext cx="9107524" cy="5183051"/>
          </a:xfrm>
          <a:prstGeom prst="rect">
            <a:avLst/>
          </a:prstGeom>
          <a:noFill/>
          <a:ln>
            <a:noFill/>
          </a:ln>
        </p:spPr>
      </p:pic>
      <p:pic>
        <p:nvPicPr>
          <p:cNvPr id="263" name="Shape 263"/>
          <p:cNvPicPr preferRelativeResize="0"/>
          <p:nvPr/>
        </p:nvPicPr>
        <p:blipFill>
          <a:blip r:embed="rId4">
            <a:alphaModFix/>
          </a:blip>
          <a:stretch>
            <a:fillRect/>
          </a:stretch>
        </p:blipFill>
        <p:spPr>
          <a:xfrm>
            <a:off x="0" y="6501875"/>
            <a:ext cx="464775" cy="268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Named entity annotation tool=dictionary attestation tool</a:t>
            </a:r>
          </a:p>
          <a:p>
            <a:pPr lvl="0">
              <a:spcBef>
                <a:spcPts val="0"/>
              </a:spcBef>
              <a:buNone/>
            </a:pPr>
            <a:r>
              <a:t/>
            </a:r>
            <a:endParaRPr/>
          </a:p>
        </p:txBody>
      </p:sp>
      <p:sp>
        <p:nvSpPr>
          <p:cNvPr id="270" name="Shape 270"/>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271" name="Shape 271"/>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272" name="Shape 272"/>
          <p:cNvPicPr preferRelativeResize="0"/>
          <p:nvPr/>
        </p:nvPicPr>
        <p:blipFill>
          <a:blip r:embed="rId3">
            <a:alphaModFix/>
          </a:blip>
          <a:stretch>
            <a:fillRect/>
          </a:stretch>
        </p:blipFill>
        <p:spPr>
          <a:xfrm>
            <a:off x="1712375" y="2115250"/>
            <a:ext cx="5242700" cy="2929025"/>
          </a:xfrm>
          <a:prstGeom prst="rect">
            <a:avLst/>
          </a:prstGeom>
          <a:noFill/>
          <a:ln>
            <a:noFill/>
          </a:ln>
        </p:spPr>
      </p:pic>
      <p:pic>
        <p:nvPicPr>
          <p:cNvPr id="273" name="Shape 273"/>
          <p:cNvPicPr preferRelativeResize="0"/>
          <p:nvPr/>
        </p:nvPicPr>
        <p:blipFill>
          <a:blip r:embed="rId4">
            <a:alphaModFix/>
          </a:blip>
          <a:stretch>
            <a:fillRect/>
          </a:stretch>
        </p:blipFill>
        <p:spPr>
          <a:xfrm>
            <a:off x="0" y="6501875"/>
            <a:ext cx="464775" cy="268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rtl="0">
              <a:spcBef>
                <a:spcPts val="0"/>
              </a:spcBef>
              <a:buNone/>
            </a:pPr>
            <a:r>
              <a:rPr lang="nl-NL"/>
              <a:t>Out of the Frying-Pan into the Fire</a:t>
            </a:r>
            <a:br>
              <a:rPr lang="nl-NL"/>
            </a:br>
            <a:r>
              <a:rPr lang="nl-NL"/>
              <a:t> </a:t>
            </a:r>
            <a:r>
              <a:rPr b="0" lang="nl-NL" sz="2400"/>
              <a:t>corpus annotation</a:t>
            </a:r>
          </a:p>
        </p:txBody>
      </p:sp>
      <p:sp>
        <p:nvSpPr>
          <p:cNvPr id="91" name="Shape 91"/>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92" name="Shape 92"/>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93" name="Shape 93"/>
          <p:cNvPicPr preferRelativeResize="0"/>
          <p:nvPr/>
        </p:nvPicPr>
        <p:blipFill>
          <a:blip r:embed="rId3">
            <a:alphaModFix/>
          </a:blip>
          <a:stretch>
            <a:fillRect/>
          </a:stretch>
        </p:blipFill>
        <p:spPr>
          <a:xfrm>
            <a:off x="1524475" y="1807575"/>
            <a:ext cx="5461473" cy="4111352"/>
          </a:xfrm>
          <a:prstGeom prst="rect">
            <a:avLst/>
          </a:prstGeom>
          <a:noFill/>
          <a:ln>
            <a:noFill/>
          </a:ln>
        </p:spPr>
      </p:pic>
      <p:pic>
        <p:nvPicPr>
          <p:cNvPr id="94" name="Shape 94"/>
          <p:cNvPicPr preferRelativeResize="0"/>
          <p:nvPr/>
        </p:nvPicPr>
        <p:blipFill>
          <a:blip r:embed="rId4">
            <a:alphaModFix/>
          </a:blip>
          <a:stretch>
            <a:fillRect/>
          </a:stretch>
        </p:blipFill>
        <p:spPr>
          <a:xfrm>
            <a:off x="0" y="6501875"/>
            <a:ext cx="464775" cy="26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rtl="0">
              <a:spcBef>
                <a:spcPts val="0"/>
              </a:spcBef>
              <a:buNone/>
            </a:pPr>
            <a:r>
              <a:rPr lang="nl-NL"/>
              <a:t>Corpus annotation layers</a:t>
            </a:r>
          </a:p>
        </p:txBody>
      </p:sp>
      <p:sp>
        <p:nvSpPr>
          <p:cNvPr id="101" name="Shape 101"/>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381000" lvl="0" marL="457200" rtl="0">
              <a:spcBef>
                <a:spcPts val="0"/>
              </a:spcBef>
              <a:buSzPct val="100000"/>
            </a:pPr>
            <a:r>
              <a:rPr i="1" lang="nl-NL" sz="2400"/>
              <a:t>Basic layers</a:t>
            </a:r>
            <a:r>
              <a:rPr lang="nl-NL" sz="2400"/>
              <a:t>: </a:t>
            </a:r>
          </a:p>
          <a:p>
            <a:pPr indent="-381000" lvl="1" marL="914400" rtl="0">
              <a:spcBef>
                <a:spcPts val="0"/>
              </a:spcBef>
              <a:buSzPct val="100000"/>
            </a:pPr>
            <a:r>
              <a:rPr lang="nl-NL" sz="2400"/>
              <a:t>lemma</a:t>
            </a:r>
          </a:p>
          <a:p>
            <a:pPr indent="-381000" lvl="1" marL="914400" rtl="0">
              <a:spcBef>
                <a:spcPts val="0"/>
              </a:spcBef>
              <a:buSzPct val="100000"/>
            </a:pPr>
            <a:r>
              <a:rPr lang="nl-NL" sz="2400"/>
              <a:t>part of speech</a:t>
            </a:r>
          </a:p>
          <a:p>
            <a:pPr indent="-381000" lvl="1" marL="914400" rtl="0">
              <a:spcBef>
                <a:spcPts val="0"/>
              </a:spcBef>
              <a:buSzPct val="100000"/>
            </a:pPr>
            <a:r>
              <a:rPr lang="nl-NL" sz="2400"/>
              <a:t>named entities</a:t>
            </a:r>
          </a:p>
          <a:p>
            <a:pPr indent="-381000" lvl="2" marL="1371600" rtl="0">
              <a:spcBef>
                <a:spcPts val="0"/>
              </a:spcBef>
              <a:buSzPct val="100000"/>
            </a:pPr>
            <a:r>
              <a:rPr lang="nl-NL"/>
              <a:t>recognition</a:t>
            </a:r>
          </a:p>
          <a:p>
            <a:pPr indent="-381000" lvl="2" marL="1371600" rtl="0">
              <a:spcBef>
                <a:spcPts val="0"/>
              </a:spcBef>
            </a:pPr>
            <a:r>
              <a:rPr lang="nl-NL"/>
              <a:t>linking</a:t>
            </a:r>
          </a:p>
          <a:p>
            <a:pPr indent="-381000" lvl="0" marL="457200" rtl="0">
              <a:spcBef>
                <a:spcPts val="0"/>
              </a:spcBef>
              <a:buSzPct val="100000"/>
            </a:pPr>
            <a:r>
              <a:rPr i="1" lang="nl-NL" sz="2400"/>
              <a:t>Syntax</a:t>
            </a:r>
            <a:r>
              <a:rPr lang="nl-NL" sz="2400"/>
              <a:t>: treebanks</a:t>
            </a:r>
          </a:p>
          <a:p>
            <a:pPr indent="-381000" lvl="0" marL="457200" rtl="0">
              <a:spcBef>
                <a:spcPts val="0"/>
              </a:spcBef>
              <a:buSzPct val="100000"/>
            </a:pPr>
            <a:r>
              <a:rPr i="1" lang="nl-NL" sz="2400"/>
              <a:t>Semantics/pragmatics:</a:t>
            </a:r>
          </a:p>
          <a:p>
            <a:pPr indent="-381000" lvl="1" marL="914400" rtl="0">
              <a:spcBef>
                <a:spcPts val="0"/>
              </a:spcBef>
              <a:buSzPct val="100000"/>
            </a:pPr>
            <a:r>
              <a:rPr lang="nl-NL" sz="2400"/>
              <a:t>word sense annotation</a:t>
            </a:r>
          </a:p>
          <a:p>
            <a:pPr indent="-381000" lvl="1" marL="914400" rtl="0">
              <a:spcBef>
                <a:spcPts val="0"/>
              </a:spcBef>
              <a:buSzPct val="100000"/>
            </a:pPr>
            <a:r>
              <a:rPr lang="nl-NL" sz="2400"/>
              <a:t>coreference</a:t>
            </a:r>
            <a:r>
              <a:rPr lang="nl-NL" sz="2400"/>
              <a:t> </a:t>
            </a:r>
          </a:p>
          <a:p>
            <a:pPr lvl="0" rtl="0">
              <a:spcBef>
                <a:spcPts val="0"/>
              </a:spcBef>
              <a:buNone/>
            </a:pPr>
            <a:r>
              <a:t/>
            </a:r>
            <a:endParaRPr sz="1400"/>
          </a:p>
          <a:p>
            <a:pPr lvl="0" rtl="0">
              <a:spcBef>
                <a:spcPts val="0"/>
              </a:spcBef>
              <a:buNone/>
            </a:pPr>
            <a:r>
              <a:t/>
            </a:r>
            <a:endParaRPr sz="1400"/>
          </a:p>
        </p:txBody>
      </p:sp>
      <p:sp>
        <p:nvSpPr>
          <p:cNvPr id="102" name="Shape 102"/>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nl-NL"/>
              <a:t>‹#›</a:t>
            </a:fld>
          </a:p>
        </p:txBody>
      </p:sp>
      <p:pic>
        <p:nvPicPr>
          <p:cNvPr id="103" name="Shape 103"/>
          <p:cNvPicPr preferRelativeResize="0"/>
          <p:nvPr/>
        </p:nvPicPr>
        <p:blipFill>
          <a:blip r:embed="rId3">
            <a:alphaModFix/>
          </a:blip>
          <a:stretch>
            <a:fillRect/>
          </a:stretch>
        </p:blipFill>
        <p:spPr>
          <a:xfrm>
            <a:off x="4848800" y="6397488"/>
            <a:ext cx="1672400" cy="476775"/>
          </a:xfrm>
          <a:prstGeom prst="rect">
            <a:avLst/>
          </a:prstGeom>
          <a:noFill/>
          <a:ln>
            <a:noFill/>
          </a:ln>
        </p:spPr>
      </p:pic>
      <p:pic>
        <p:nvPicPr>
          <p:cNvPr id="104" name="Shape 104"/>
          <p:cNvPicPr preferRelativeResize="0"/>
          <p:nvPr/>
        </p:nvPicPr>
        <p:blipFill>
          <a:blip r:embed="rId4">
            <a:alphaModFix/>
          </a:blip>
          <a:stretch>
            <a:fillRect/>
          </a:stretch>
        </p:blipFill>
        <p:spPr>
          <a:xfrm>
            <a:off x="0" y="6501875"/>
            <a:ext cx="464775" cy="268025"/>
          </a:xfrm>
          <a:prstGeom prst="rect">
            <a:avLst/>
          </a:prstGeom>
          <a:noFill/>
          <a:ln>
            <a:noFill/>
          </a:ln>
        </p:spPr>
      </p:pic>
      <p:pic>
        <p:nvPicPr>
          <p:cNvPr id="105" name="Shape 105"/>
          <p:cNvPicPr preferRelativeResize="0"/>
          <p:nvPr/>
        </p:nvPicPr>
        <p:blipFill>
          <a:blip r:embed="rId4">
            <a:alphaModFix/>
          </a:blip>
          <a:stretch>
            <a:fillRect/>
          </a:stretch>
        </p:blipFill>
        <p:spPr>
          <a:xfrm>
            <a:off x="0" y="6501875"/>
            <a:ext cx="464775" cy="26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rtl="0">
              <a:spcBef>
                <a:spcPts val="0"/>
              </a:spcBef>
              <a:buNone/>
            </a:pPr>
            <a:r>
              <a:rPr lang="nl-NL"/>
              <a:t>Annotation tools</a:t>
            </a:r>
          </a:p>
        </p:txBody>
      </p:sp>
      <p:sp>
        <p:nvSpPr>
          <p:cNvPr id="112" name="Shape 112"/>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368300" lvl="0" marL="457200" rtl="0">
              <a:spcBef>
                <a:spcPts val="0"/>
              </a:spcBef>
              <a:buSzPct val="100000"/>
            </a:pPr>
            <a:r>
              <a:rPr lang="nl-NL"/>
              <a:t>PoS taggers (+ lemmatizers), NER, parsing, semantic tagging, …</a:t>
            </a:r>
            <a:br>
              <a:rPr lang="nl-NL"/>
            </a:br>
          </a:p>
          <a:p>
            <a:pPr indent="-406400" lvl="1" marL="914400" rtl="0">
              <a:spcBef>
                <a:spcPts val="0"/>
              </a:spcBef>
            </a:pPr>
            <a:r>
              <a:rPr lang="nl-NL"/>
              <a:t>Frog </a:t>
            </a:r>
            <a:r>
              <a:rPr lang="nl-NL" sz="1200">
                <a:solidFill>
                  <a:schemeClr val="hlink"/>
                </a:solidFill>
                <a:hlinkClick r:id="rId3"/>
              </a:rPr>
              <a:t>https://languagemachines.github.io/frog/</a:t>
            </a:r>
            <a:r>
              <a:rPr lang="nl-NL"/>
              <a:t> (online version in </a:t>
            </a:r>
            <a:r>
              <a:rPr lang="nl-NL" u="sng">
                <a:solidFill>
                  <a:schemeClr val="hlink"/>
                </a:solidFill>
                <a:hlinkClick r:id="rId4"/>
              </a:rPr>
              <a:t>TTNWW</a:t>
            </a:r>
            <a:r>
              <a:rPr lang="nl-NL"/>
              <a:t>) </a:t>
            </a:r>
          </a:p>
          <a:p>
            <a:pPr indent="-406400" lvl="1" marL="914400" rtl="0">
              <a:spcBef>
                <a:spcPts val="0"/>
              </a:spcBef>
            </a:pPr>
            <a:r>
              <a:rPr lang="nl-NL"/>
              <a:t>OpenConvert </a:t>
            </a:r>
            <a:r>
              <a:rPr lang="nl-NL" sz="1200">
                <a:solidFill>
                  <a:schemeClr val="hlink"/>
                </a:solidFill>
                <a:hlinkClick r:id="rId5"/>
              </a:rPr>
              <a:t>http://openconvert.clarin.inl.nl</a:t>
            </a:r>
            <a:r>
              <a:rPr lang="nl-NL"/>
              <a:t> (modern Dutch)</a:t>
            </a:r>
          </a:p>
          <a:p>
            <a:pPr indent="-406400" lvl="1" marL="914400" rtl="0">
              <a:spcBef>
                <a:spcPts val="0"/>
              </a:spcBef>
            </a:pPr>
            <a:r>
              <a:rPr lang="nl-NL"/>
              <a:t>“INL labs” </a:t>
            </a:r>
            <a:r>
              <a:rPr lang="nl-NL" sz="1200">
                <a:solidFill>
                  <a:schemeClr val="hlink"/>
                </a:solidFill>
                <a:hlinkClick r:id="rId6"/>
              </a:rPr>
              <a:t>http://inl-labs.inl.nl</a:t>
            </a:r>
            <a:r>
              <a:rPr lang="nl-NL"/>
              <a:t> (historical dutch)</a:t>
            </a:r>
            <a:br>
              <a:rPr lang="nl-NL"/>
            </a:br>
            <a:br>
              <a:rPr lang="nl-NL"/>
            </a:br>
          </a:p>
          <a:p>
            <a:pPr indent="-368300" lvl="0" marL="457200" rtl="0">
              <a:spcBef>
                <a:spcPts val="0"/>
              </a:spcBef>
              <a:buSzPct val="100000"/>
            </a:pPr>
            <a:r>
              <a:rPr lang="nl-NL"/>
              <a:t>Run on own hardware / Web-service based</a:t>
            </a:r>
          </a:p>
        </p:txBody>
      </p:sp>
      <p:sp>
        <p:nvSpPr>
          <p:cNvPr id="113" name="Shape 113"/>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nl-NL"/>
              <a:t>‹#›</a:t>
            </a:fld>
          </a:p>
        </p:txBody>
      </p:sp>
      <p:pic>
        <p:nvPicPr>
          <p:cNvPr id="114" name="Shape 114"/>
          <p:cNvPicPr preferRelativeResize="0"/>
          <p:nvPr/>
        </p:nvPicPr>
        <p:blipFill>
          <a:blip r:embed="rId7">
            <a:alphaModFix/>
          </a:blip>
          <a:stretch>
            <a:fillRect/>
          </a:stretch>
        </p:blipFill>
        <p:spPr>
          <a:xfrm>
            <a:off x="0" y="6501875"/>
            <a:ext cx="464775" cy="268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Input and output</a:t>
            </a:r>
          </a:p>
        </p:txBody>
      </p:sp>
      <p:sp>
        <p:nvSpPr>
          <p:cNvPr id="121" name="Shape 121"/>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368300" lvl="0" marL="457200" rtl="0">
              <a:spcBef>
                <a:spcPts val="0"/>
              </a:spcBef>
              <a:buSzPct val="100000"/>
            </a:pPr>
            <a:r>
              <a:rPr lang="nl-NL"/>
              <a:t>Input: usually plain text or some XML</a:t>
            </a:r>
          </a:p>
          <a:p>
            <a:pPr indent="-406400" lvl="1" marL="914400" rtl="0">
              <a:spcBef>
                <a:spcPts val="0"/>
              </a:spcBef>
            </a:pPr>
            <a:r>
              <a:rPr lang="nl-NL"/>
              <a:t>TEI </a:t>
            </a:r>
            <a:r>
              <a:rPr lang="nl-NL" sz="1200">
                <a:solidFill>
                  <a:schemeClr val="hlink"/>
                </a:solidFill>
                <a:hlinkClick r:id="rId3"/>
              </a:rPr>
              <a:t>http://www.tei-c.org</a:t>
            </a:r>
            <a:r>
              <a:rPr lang="nl-NL"/>
              <a:t> </a:t>
            </a:r>
          </a:p>
          <a:p>
            <a:pPr indent="-406400" lvl="1" marL="914400" rtl="0">
              <a:spcBef>
                <a:spcPts val="0"/>
              </a:spcBef>
            </a:pPr>
            <a:r>
              <a:rPr lang="nl-NL"/>
              <a:t>FoLiA </a:t>
            </a:r>
            <a:r>
              <a:rPr lang="nl-NL" sz="1200">
                <a:solidFill>
                  <a:schemeClr val="hlink"/>
                </a:solidFill>
                <a:hlinkClick r:id="rId4"/>
              </a:rPr>
              <a:t>https://proycon.github.io/folia/</a:t>
            </a:r>
            <a:r>
              <a:rPr lang="nl-NL" sz="1200"/>
              <a:t> </a:t>
            </a:r>
            <a:br>
              <a:rPr lang="nl-NL" sz="1200"/>
            </a:br>
          </a:p>
          <a:p>
            <a:pPr indent="-368300" lvl="0" marL="457200" rtl="0">
              <a:spcBef>
                <a:spcPts val="0"/>
              </a:spcBef>
              <a:buSzPct val="100000"/>
            </a:pPr>
            <a:r>
              <a:rPr lang="nl-NL"/>
              <a:t>Output: (verbose) XML or plain text </a:t>
            </a:r>
          </a:p>
        </p:txBody>
      </p:sp>
      <p:sp>
        <p:nvSpPr>
          <p:cNvPr id="122" name="Shape 122"/>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123" name="Shape 123"/>
          <p:cNvPicPr preferRelativeResize="0"/>
          <p:nvPr/>
        </p:nvPicPr>
        <p:blipFill>
          <a:blip r:embed="rId5">
            <a:alphaModFix/>
          </a:blip>
          <a:stretch>
            <a:fillRect/>
          </a:stretch>
        </p:blipFill>
        <p:spPr>
          <a:xfrm>
            <a:off x="493275" y="3629438"/>
            <a:ext cx="8096250" cy="1866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example PoS tagging: modern</a:t>
            </a:r>
          </a:p>
        </p:txBody>
      </p:sp>
      <p:sp>
        <p:nvSpPr>
          <p:cNvPr id="130" name="Shape 130"/>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Clr>
                <a:schemeClr val="dk1"/>
              </a:buClr>
              <a:buSzPct val="122222"/>
              <a:buFont typeface="Arial"/>
              <a:buNone/>
            </a:pPr>
            <a:r>
              <a:rPr lang="nl-NL" sz="900">
                <a:solidFill>
                  <a:srgbClr val="880088"/>
                </a:solidFill>
                <a:latin typeface="Verdana"/>
                <a:ea typeface="Verdana"/>
                <a:cs typeface="Verdana"/>
                <a:sym typeface="Verdana"/>
              </a:rPr>
              <a:t>&lt;s&gt;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"de"</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"PD(type=d-p,subtype=art-def)"</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"w.0"</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De</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"tovenaar"</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"NOU-C(gender=f|m,number=sg)"</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"w.1"</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tovenaar</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"en"</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"CONJ(type=coor)"</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"w.2"</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en</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"de"</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"PD(type=d-p,subtype=art-def)"</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"w.3"</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de</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"hobbit"</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"NOU-C(gender=f|m,number=sg)"</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"w.4"</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hobbit</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"duwen"</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"VRB(finiteness=fin,mood=ind,tense=past,number=pl)"</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"w.5"</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duwden</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"het"</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"PD(type=d-p,subtype=art-def)"</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"w.6"</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het</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"zwaar"</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"AA(degree=pos,position=prenom,formal=infl-e)"</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"w.7"</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zware</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"krakend"</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"AA(degree=pos,position=prenom,formal=infl-e)"</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"w.8"</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krakende</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"hek"</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"NOU-C(gender=n,number=sg)"</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"w.9"</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hek</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"open"</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"AA(degree=pos,position=adv|pred)"</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"w.10"</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open</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"en"</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"CONJ(type=coor)"</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"w.11"</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en</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"lopen"</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"VRB(finiteness=fin,mood=ind,tense=past,number=pl)"</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"w.12"</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liepen</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"over"</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"ADP(type=pre)"</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"w.13"</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over</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"een"</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"PD(type=indef,subtype=art-indef)"</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"w.14"</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een</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"breed"</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"AA(degree=pos,position=prenom)"</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"w.15"</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breed</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"pad"</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"NOU-C(gender=n,number=sg)"</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"w.16"</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pad</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"naar"</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"ADP(type=pre)"</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"w.17"</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naar</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"het"</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"PD(type=d-p,subtype=art-def)"</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"w.18"</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het</a:t>
            </a: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lemma=</a:t>
            </a:r>
            <a:r>
              <a:rPr lang="nl-NL" sz="900">
                <a:solidFill>
                  <a:srgbClr val="000088"/>
                </a:solidFill>
                <a:latin typeface="Verdana"/>
                <a:ea typeface="Verdana"/>
                <a:cs typeface="Verdana"/>
                <a:sym typeface="Verdana"/>
              </a:rPr>
              <a:t>"huis"</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"NOU-C(gender=n,number=sg)"</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"w.19"</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huis</a:t>
            </a:r>
          </a:p>
          <a:p>
            <a:pPr indent="-69850" lvl="0" marL="4572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&lt;lb /&gt;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&lt;/w&gt;</a:t>
            </a:r>
          </a:p>
          <a:p>
            <a:pPr indent="-69850" lvl="0" marL="228600" rtl="0">
              <a:lnSpc>
                <a:spcPct val="115000"/>
              </a:lnSpc>
              <a:spcBef>
                <a:spcPts val="0"/>
              </a:spcBef>
              <a:buClr>
                <a:schemeClr val="dk1"/>
              </a:buClr>
              <a:buSzPct val="122222"/>
              <a:buFont typeface="Arial"/>
              <a:buNone/>
            </a:pPr>
            <a:r>
              <a:rPr lang="nl-NL" sz="900">
                <a:solidFill>
                  <a:srgbClr val="880088"/>
                </a:solidFill>
                <a:latin typeface="Verdana"/>
                <a:ea typeface="Verdana"/>
                <a:cs typeface="Verdana"/>
                <a:sym typeface="Verdana"/>
              </a:rPr>
              <a:t>&lt;pc</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type=</a:t>
            </a:r>
            <a:r>
              <a:rPr lang="nl-NL" sz="900">
                <a:solidFill>
                  <a:srgbClr val="000088"/>
                </a:solidFill>
                <a:latin typeface="Verdana"/>
                <a:ea typeface="Verdana"/>
                <a:cs typeface="Verdana"/>
                <a:sym typeface="Verdana"/>
              </a:rPr>
              <a:t>"post"</a:t>
            </a:r>
            <a:r>
              <a:rPr lang="nl-NL" sz="900">
                <a:solidFill>
                  <a:srgbClr val="333333"/>
                </a:solidFill>
                <a:latin typeface="Verdana"/>
                <a:ea typeface="Verdana"/>
                <a:cs typeface="Verdana"/>
                <a:sym typeface="Verdana"/>
              </a:rPr>
              <a:t> </a:t>
            </a:r>
            <a:r>
              <a:rPr lang="nl-NL" sz="900">
                <a:solidFill>
                  <a:srgbClr val="CC6600"/>
                </a:solidFill>
                <a:latin typeface="Verdana"/>
                <a:ea typeface="Verdana"/>
                <a:cs typeface="Verdana"/>
                <a:sym typeface="Verdana"/>
              </a:rPr>
              <a:t>xml:id=</a:t>
            </a:r>
            <a:r>
              <a:rPr lang="nl-NL" sz="900">
                <a:solidFill>
                  <a:srgbClr val="000088"/>
                </a:solidFill>
                <a:latin typeface="Verdana"/>
                <a:ea typeface="Verdana"/>
                <a:cs typeface="Verdana"/>
                <a:sym typeface="Verdana"/>
              </a:rPr>
              <a:t>"pc.000001"</a:t>
            </a:r>
            <a:r>
              <a:rPr lang="nl-NL" sz="900">
                <a:solidFill>
                  <a:srgbClr val="880088"/>
                </a:solidFill>
                <a:latin typeface="Verdana"/>
                <a:ea typeface="Verdana"/>
                <a:cs typeface="Verdana"/>
                <a:sym typeface="Verdana"/>
              </a:rPr>
              <a:t>&gt;</a:t>
            </a:r>
            <a:r>
              <a:rPr lang="nl-NL" sz="900">
                <a:solidFill>
                  <a:srgbClr val="333333"/>
                </a:solidFill>
                <a:latin typeface="Verdana"/>
                <a:ea typeface="Verdana"/>
                <a:cs typeface="Verdana"/>
                <a:sym typeface="Verdana"/>
              </a:rPr>
              <a:t>.</a:t>
            </a:r>
            <a:r>
              <a:rPr lang="nl-NL" sz="900">
                <a:solidFill>
                  <a:srgbClr val="880088"/>
                </a:solidFill>
                <a:latin typeface="Verdana"/>
                <a:ea typeface="Verdana"/>
                <a:cs typeface="Verdana"/>
                <a:sym typeface="Verdana"/>
              </a:rPr>
              <a:t>&lt;/pc&gt;</a:t>
            </a:r>
          </a:p>
          <a:p>
            <a:pPr lvl="0">
              <a:spcBef>
                <a:spcPts val="0"/>
              </a:spcBef>
              <a:buNone/>
            </a:pPr>
            <a:r>
              <a:rPr lang="nl-NL" sz="900">
                <a:solidFill>
                  <a:srgbClr val="880088"/>
                </a:solidFill>
                <a:latin typeface="Verdana"/>
                <a:ea typeface="Verdana"/>
                <a:cs typeface="Verdana"/>
                <a:sym typeface="Verdana"/>
              </a:rPr>
              <a:t>&lt;/s&gt;</a:t>
            </a:r>
          </a:p>
        </p:txBody>
      </p:sp>
      <p:sp>
        <p:nvSpPr>
          <p:cNvPr id="131" name="Shape 131"/>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132" name="Shape 132"/>
          <p:cNvPicPr preferRelativeResize="0"/>
          <p:nvPr/>
        </p:nvPicPr>
        <p:blipFill>
          <a:blip r:embed="rId3">
            <a:alphaModFix/>
          </a:blip>
          <a:stretch>
            <a:fillRect/>
          </a:stretch>
        </p:blipFill>
        <p:spPr>
          <a:xfrm>
            <a:off x="4581650" y="3409700"/>
            <a:ext cx="5623533" cy="2552613"/>
          </a:xfrm>
          <a:prstGeom prst="rect">
            <a:avLst/>
          </a:prstGeom>
          <a:noFill/>
          <a:ln>
            <a:noFill/>
          </a:ln>
        </p:spPr>
      </p:pic>
      <p:pic>
        <p:nvPicPr>
          <p:cNvPr id="133" name="Shape 133"/>
          <p:cNvPicPr preferRelativeResize="0"/>
          <p:nvPr/>
        </p:nvPicPr>
        <p:blipFill>
          <a:blip r:embed="rId4">
            <a:alphaModFix/>
          </a:blip>
          <a:stretch>
            <a:fillRect/>
          </a:stretch>
        </p:blipFill>
        <p:spPr>
          <a:xfrm>
            <a:off x="0" y="6501875"/>
            <a:ext cx="464775" cy="26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Part of speech tagging: historical</a:t>
            </a:r>
          </a:p>
        </p:txBody>
      </p:sp>
      <p:sp>
        <p:nvSpPr>
          <p:cNvPr id="140" name="Shape 140"/>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141" name="Shape 141"/>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pic>
        <p:nvPicPr>
          <p:cNvPr id="142" name="Shape 142"/>
          <p:cNvPicPr preferRelativeResize="0"/>
          <p:nvPr/>
        </p:nvPicPr>
        <p:blipFill>
          <a:blip r:embed="rId3">
            <a:alphaModFix/>
          </a:blip>
          <a:stretch>
            <a:fillRect/>
          </a:stretch>
        </p:blipFill>
        <p:spPr>
          <a:xfrm>
            <a:off x="106100" y="1417656"/>
            <a:ext cx="9144003" cy="62658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457200" y="274638"/>
            <a:ext cx="8229600" cy="1143000"/>
          </a:xfrm>
          <a:prstGeom prst="rect">
            <a:avLst/>
          </a:prstGeom>
        </p:spPr>
        <p:txBody>
          <a:bodyPr anchorCtr="0" anchor="t" bIns="91425" lIns="91425" rIns="91425" wrap="square" tIns="91425">
            <a:noAutofit/>
          </a:bodyPr>
          <a:lstStyle/>
          <a:p>
            <a:pPr lvl="0">
              <a:spcBef>
                <a:spcPts val="0"/>
              </a:spcBef>
              <a:buNone/>
            </a:pPr>
            <a:r>
              <a:rPr lang="nl-NL"/>
              <a:t>Example text</a:t>
            </a:r>
          </a:p>
        </p:txBody>
      </p:sp>
      <p:sp>
        <p:nvSpPr>
          <p:cNvPr id="149" name="Shape 149"/>
          <p:cNvSpPr txBox="1"/>
          <p:nvPr>
            <p:ph idx="1" type="body"/>
          </p:nvPr>
        </p:nvSpPr>
        <p:spPr>
          <a:xfrm>
            <a:off x="216125" y="1600200"/>
            <a:ext cx="3095100" cy="45261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nl-NL" sz="1100"/>
              <a:t>en den heer Direkteur</a:t>
            </a:r>
          </a:p>
          <a:p>
            <a:pPr lvl="0">
              <a:spcBef>
                <a:spcPts val="0"/>
              </a:spcBef>
              <a:buClr>
                <a:schemeClr val="dk1"/>
              </a:buClr>
              <a:buSzPct val="100000"/>
              <a:buFont typeface="Arial"/>
              <a:buNone/>
            </a:pPr>
            <a:r>
              <a:rPr lang="nl-NL" sz="1100"/>
              <a:t>van het Bederlaers Werkhuis</a:t>
            </a:r>
          </a:p>
          <a:p>
            <a:pPr lvl="0">
              <a:spcBef>
                <a:spcPts val="0"/>
              </a:spcBef>
              <a:buClr>
                <a:schemeClr val="dk1"/>
              </a:buClr>
              <a:buSzPct val="100000"/>
              <a:buFont typeface="Arial"/>
              <a:buNone/>
            </a:pPr>
            <a:r>
              <a:rPr lang="nl-NL" sz="1100"/>
              <a:t>Brugge.</a:t>
            </a:r>
          </a:p>
          <a:p>
            <a:pPr lvl="0">
              <a:spcBef>
                <a:spcPts val="0"/>
              </a:spcBef>
              <a:buClr>
                <a:schemeClr val="dk1"/>
              </a:buClr>
              <a:buSzPct val="100000"/>
              <a:buFont typeface="Arial"/>
              <a:buNone/>
            </a:pPr>
            <a:r>
              <a:t/>
            </a:r>
            <a:endParaRPr sz="1100"/>
          </a:p>
          <a:p>
            <a:pPr lvl="0">
              <a:spcBef>
                <a:spcPts val="0"/>
              </a:spcBef>
              <a:buClr>
                <a:schemeClr val="dk1"/>
              </a:buClr>
              <a:buSzPct val="100000"/>
              <a:buFont typeface="Arial"/>
              <a:buNone/>
            </a:pPr>
            <a:r>
              <a:t/>
            </a:r>
            <a:endParaRPr sz="1100"/>
          </a:p>
          <a:p>
            <a:pPr lvl="0">
              <a:spcBef>
                <a:spcPts val="0"/>
              </a:spcBef>
              <a:buClr>
                <a:schemeClr val="dk1"/>
              </a:buClr>
              <a:buSzPct val="100000"/>
              <a:buFont typeface="Arial"/>
              <a:buNone/>
            </a:pPr>
            <a:r>
              <a:rPr lang="nl-NL" sz="1100"/>
              <a:t>Bruggen den 27 Maert 1864</a:t>
            </a:r>
          </a:p>
          <a:p>
            <a:pPr lvl="0">
              <a:spcBef>
                <a:spcPts val="0"/>
              </a:spcBef>
              <a:buClr>
                <a:schemeClr val="dk1"/>
              </a:buClr>
              <a:buSzPct val="100000"/>
              <a:buFont typeface="Arial"/>
              <a:buNone/>
            </a:pPr>
            <a:r>
              <a:t/>
            </a:r>
            <a:endParaRPr sz="1100"/>
          </a:p>
          <a:p>
            <a:pPr lvl="0">
              <a:spcBef>
                <a:spcPts val="0"/>
              </a:spcBef>
              <a:buClr>
                <a:schemeClr val="dk1"/>
              </a:buClr>
              <a:buSzPct val="100000"/>
              <a:buFont typeface="Arial"/>
              <a:buNone/>
            </a:pPr>
            <a:r>
              <a:rPr lang="nl-NL" sz="1100"/>
              <a:t>Mynheer</a:t>
            </a:r>
          </a:p>
          <a:p>
            <a:pPr lvl="0">
              <a:spcBef>
                <a:spcPts val="0"/>
              </a:spcBef>
              <a:buClr>
                <a:schemeClr val="dk1"/>
              </a:buClr>
              <a:buSzPct val="100000"/>
              <a:buFont typeface="Arial"/>
              <a:buNone/>
            </a:pPr>
            <a:r>
              <a:rPr lang="nl-NL" sz="1100"/>
              <a:t>Den  ondergeteekende op gesloten in het</a:t>
            </a:r>
          </a:p>
          <a:p>
            <a:pPr lvl="0">
              <a:spcBef>
                <a:spcPts val="0"/>
              </a:spcBef>
              <a:buClr>
                <a:schemeClr val="dk1"/>
              </a:buClr>
              <a:buSzPct val="100000"/>
              <a:buFont typeface="Arial"/>
              <a:buNone/>
            </a:pPr>
            <a:r>
              <a:rPr lang="nl-NL" sz="1100"/>
              <a:t>bedelaers-werkhuis van Brugge sedert den</a:t>
            </a:r>
          </a:p>
          <a:p>
            <a:pPr lvl="0">
              <a:spcBef>
                <a:spcPts val="0"/>
              </a:spcBef>
              <a:buClr>
                <a:schemeClr val="dk1"/>
              </a:buClr>
              <a:buSzPct val="100000"/>
              <a:buFont typeface="Arial"/>
              <a:buNone/>
            </a:pPr>
            <a:r>
              <a:rPr lang="nl-NL" sz="1100"/>
              <a:t>28 Oogst 1862 heeft de eer </a:t>
            </a:r>
          </a:p>
          <a:p>
            <a:pPr lvl="0">
              <a:spcBef>
                <a:spcPts val="0"/>
              </a:spcBef>
              <a:buClr>
                <a:schemeClr val="dk1"/>
              </a:buClr>
              <a:buSzPct val="100000"/>
              <a:buFont typeface="Arial"/>
              <a:buNone/>
            </a:pPr>
            <a:r>
              <a:rPr lang="nl-NL" sz="1100"/>
              <a:t>UEu edele te verzoeken</a:t>
            </a:r>
          </a:p>
          <a:p>
            <a:pPr lvl="0">
              <a:spcBef>
                <a:spcPts val="0"/>
              </a:spcBef>
              <a:buClr>
                <a:schemeClr val="dk1"/>
              </a:buClr>
              <a:buSzPct val="100000"/>
              <a:buFont typeface="Arial"/>
              <a:buNone/>
            </a:pPr>
            <a:r>
              <a:rPr lang="nl-NL" sz="1100"/>
              <a:t>my te willen voorstellen aen den heer</a:t>
            </a:r>
          </a:p>
          <a:p>
            <a:pPr lvl="0">
              <a:spcBef>
                <a:spcPts val="0"/>
              </a:spcBef>
              <a:buClr>
                <a:schemeClr val="dk1"/>
              </a:buClr>
              <a:buSzPct val="100000"/>
              <a:buFont typeface="Arial"/>
              <a:buNone/>
            </a:pPr>
            <a:r>
              <a:rPr lang="nl-NL" sz="1100"/>
              <a:t>Burgmeester van Bruggen voor het bekomen</a:t>
            </a:r>
          </a:p>
          <a:p>
            <a:pPr lvl="0">
              <a:spcBef>
                <a:spcPts val="0"/>
              </a:spcBef>
              <a:buClr>
                <a:schemeClr val="dk1"/>
              </a:buClr>
              <a:buSzPct val="100000"/>
              <a:buFont typeface="Arial"/>
              <a:buNone/>
            </a:pPr>
            <a:r>
              <a:rPr lang="nl-NL" sz="1100"/>
              <a:t>myner vryheid. </a:t>
            </a:r>
            <a:r>
              <a:rPr i="1" lang="nl-NL" sz="1100"/>
              <a:t>Zynde nu juist in het goed</a:t>
            </a:r>
          </a:p>
          <a:p>
            <a:pPr lvl="0">
              <a:spcBef>
                <a:spcPts val="0"/>
              </a:spcBef>
              <a:buClr>
                <a:schemeClr val="dk1"/>
              </a:buClr>
              <a:buSzPct val="100000"/>
              <a:buFont typeface="Arial"/>
              <a:buNone/>
            </a:pPr>
            <a:r>
              <a:rPr i="1" lang="nl-NL" sz="1100"/>
              <a:t> voor hetgeen mynen stiel betreft</a:t>
            </a:r>
          </a:p>
          <a:p>
            <a:pPr lvl="0">
              <a:spcBef>
                <a:spcPts val="0"/>
              </a:spcBef>
              <a:buClr>
                <a:schemeClr val="dk1"/>
              </a:buClr>
              <a:buSzPct val="100000"/>
              <a:buFont typeface="Arial"/>
              <a:buNone/>
            </a:pPr>
            <a:r>
              <a:rPr i="1" lang="nl-NL" sz="1100"/>
              <a:t>ik durf my op uwe gewoone</a:t>
            </a:r>
          </a:p>
          <a:p>
            <a:pPr lvl="0">
              <a:spcBef>
                <a:spcPts val="0"/>
              </a:spcBef>
              <a:buClr>
                <a:schemeClr val="dk1"/>
              </a:buClr>
              <a:buSzPct val="100000"/>
              <a:buFont typeface="Arial"/>
              <a:buNone/>
            </a:pPr>
            <a:r>
              <a:rPr i="1" lang="nl-NL" sz="1100"/>
              <a:t>welwillend heid betrouwen om eene goede</a:t>
            </a:r>
          </a:p>
          <a:p>
            <a:pPr lvl="0">
              <a:spcBef>
                <a:spcPts val="0"/>
              </a:spcBef>
              <a:buClr>
                <a:schemeClr val="dk1"/>
              </a:buClr>
              <a:buSzPct val="100000"/>
              <a:buFont typeface="Arial"/>
              <a:buNone/>
            </a:pPr>
            <a:r>
              <a:rPr i="1" lang="nl-NL" sz="1100"/>
              <a:t>antwoord op mynen brief te bekomen</a:t>
            </a:r>
          </a:p>
          <a:p>
            <a:pPr lvl="0">
              <a:spcBef>
                <a:spcPts val="0"/>
              </a:spcBef>
              <a:buClr>
                <a:schemeClr val="dk1"/>
              </a:buClr>
              <a:buSzPct val="100000"/>
              <a:buFont typeface="Arial"/>
              <a:buNone/>
            </a:pPr>
            <a:r>
              <a:rPr i="1" lang="nl-NL" sz="1100"/>
              <a:t>In afwachting blyve ik met den</a:t>
            </a:r>
          </a:p>
          <a:p>
            <a:pPr lvl="0">
              <a:spcBef>
                <a:spcPts val="0"/>
              </a:spcBef>
              <a:buClr>
                <a:schemeClr val="dk1"/>
              </a:buClr>
              <a:buSzPct val="100000"/>
              <a:buFont typeface="Arial"/>
              <a:buNone/>
            </a:pPr>
            <a:r>
              <a:rPr i="1" lang="nl-NL" sz="1100"/>
              <a:t>grootsten eerbied</a:t>
            </a:r>
          </a:p>
          <a:p>
            <a:pPr lvl="0">
              <a:spcBef>
                <a:spcPts val="0"/>
              </a:spcBef>
              <a:buClr>
                <a:schemeClr val="dk1"/>
              </a:buClr>
              <a:buSzPct val="100000"/>
              <a:buFont typeface="Arial"/>
              <a:buNone/>
            </a:pPr>
            <a:r>
              <a:t/>
            </a:r>
            <a:endParaRPr sz="1100"/>
          </a:p>
          <a:p>
            <a:pPr lvl="0">
              <a:spcBef>
                <a:spcPts val="0"/>
              </a:spcBef>
              <a:buClr>
                <a:schemeClr val="dk1"/>
              </a:buClr>
              <a:buSzPct val="100000"/>
              <a:buFont typeface="Arial"/>
              <a:buNone/>
            </a:pPr>
            <a:r>
              <a:rPr lang="nl-NL" sz="1100"/>
              <a:t>Uwen onderdanigen Dienaer</a:t>
            </a:r>
          </a:p>
          <a:p>
            <a:pPr lvl="0">
              <a:spcBef>
                <a:spcPts val="0"/>
              </a:spcBef>
              <a:buClr>
                <a:schemeClr val="dk1"/>
              </a:buClr>
              <a:buSzPct val="100000"/>
              <a:buFont typeface="Arial"/>
              <a:buNone/>
            </a:pPr>
            <a:r>
              <a:rPr lang="nl-NL" sz="1100"/>
              <a:t>Franciscus Hendrickx</a:t>
            </a:r>
          </a:p>
          <a:p>
            <a:pPr lvl="0">
              <a:spcBef>
                <a:spcPts val="0"/>
              </a:spcBef>
              <a:buClr>
                <a:schemeClr val="dk1"/>
              </a:buClr>
              <a:buSzPct val="100000"/>
              <a:buFont typeface="Arial"/>
              <a:buNone/>
            </a:pPr>
            <a:r>
              <a:t/>
            </a:r>
            <a:endParaRPr sz="1100"/>
          </a:p>
          <a:p>
            <a:pPr lvl="0">
              <a:spcBef>
                <a:spcPts val="0"/>
              </a:spcBef>
              <a:buNone/>
            </a:pPr>
            <a:r>
              <a:t/>
            </a:r>
            <a:endParaRPr sz="1100"/>
          </a:p>
        </p:txBody>
      </p:sp>
      <p:sp>
        <p:nvSpPr>
          <p:cNvPr id="150" name="Shape 150"/>
          <p:cNvSpPr txBox="1"/>
          <p:nvPr>
            <p:ph idx="12" type="sldNum"/>
          </p:nvPr>
        </p:nvSpPr>
        <p:spPr>
          <a:xfrm>
            <a:off x="7884368" y="6453336"/>
            <a:ext cx="11520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nl-NL"/>
              <a:t>‹#›</a:t>
            </a:fld>
          </a:p>
        </p:txBody>
      </p:sp>
      <p:sp>
        <p:nvSpPr>
          <p:cNvPr id="151" name="Shape 151"/>
          <p:cNvSpPr txBox="1"/>
          <p:nvPr/>
        </p:nvSpPr>
        <p:spPr>
          <a:xfrm>
            <a:off x="3379075" y="1217100"/>
            <a:ext cx="2910000" cy="4909200"/>
          </a:xfrm>
          <a:prstGeom prst="rect">
            <a:avLst/>
          </a:prstGeom>
          <a:solidFill>
            <a:srgbClr val="C9DAF8"/>
          </a:solidFill>
          <a:ln>
            <a:noFill/>
          </a:ln>
        </p:spPr>
        <p:txBody>
          <a:bodyPr anchorCtr="0" anchor="t" bIns="91425" lIns="91425" rIns="91425" wrap="square" tIns="91425">
            <a:noAutofit/>
          </a:bodyPr>
          <a:lstStyle/>
          <a:p>
            <a:pPr lvl="0" rtl="0">
              <a:spcBef>
                <a:spcPts val="0"/>
              </a:spcBef>
              <a:buNone/>
            </a:pPr>
            <a:r>
              <a:rPr lang="nl-NL" sz="800"/>
              <a:t>Zynde   zynde   N(soort,ev,basis,zijd,stan)</a:t>
            </a:r>
          </a:p>
          <a:p>
            <a:pPr lvl="0" rtl="0">
              <a:spcBef>
                <a:spcPts val="0"/>
              </a:spcBef>
              <a:buNone/>
            </a:pPr>
            <a:r>
              <a:rPr lang="nl-NL" sz="800"/>
              <a:t>nu      nu      BW()</a:t>
            </a:r>
          </a:p>
          <a:p>
            <a:pPr lvl="0" rtl="0">
              <a:spcBef>
                <a:spcPts val="0"/>
              </a:spcBef>
              <a:buNone/>
            </a:pPr>
            <a:r>
              <a:rPr lang="nl-NL" sz="800"/>
              <a:t>juist   juist   BW()</a:t>
            </a:r>
          </a:p>
          <a:p>
            <a:pPr lvl="0" rtl="0">
              <a:spcBef>
                <a:spcPts val="0"/>
              </a:spcBef>
              <a:buNone/>
            </a:pPr>
            <a:r>
              <a:rPr lang="nl-NL" sz="800"/>
              <a:t>in      in      VZ(init)</a:t>
            </a:r>
          </a:p>
          <a:p>
            <a:pPr lvl="0" rtl="0">
              <a:spcBef>
                <a:spcPts val="0"/>
              </a:spcBef>
              <a:buNone/>
            </a:pPr>
            <a:r>
              <a:rPr lang="nl-NL" sz="800"/>
              <a:t>het     het     LID(bep,stan,evon)</a:t>
            </a:r>
          </a:p>
          <a:p>
            <a:pPr lvl="0" rtl="0">
              <a:spcBef>
                <a:spcPts val="0"/>
              </a:spcBef>
              <a:buNone/>
            </a:pPr>
            <a:r>
              <a:rPr lang="nl-NL" sz="800"/>
              <a:t>goed    goed    ADJ(vrij,basis,zonder)</a:t>
            </a:r>
          </a:p>
          <a:p>
            <a:pPr lvl="0" rtl="0">
              <a:spcBef>
                <a:spcPts val="0"/>
              </a:spcBef>
              <a:buNone/>
            </a:pPr>
            <a:r>
              <a:rPr lang="nl-NL" sz="800"/>
              <a:t>voor    voor    VZ(init)</a:t>
            </a:r>
          </a:p>
          <a:p>
            <a:pPr lvl="0" rtl="0">
              <a:spcBef>
                <a:spcPts val="0"/>
              </a:spcBef>
              <a:buNone/>
            </a:pPr>
            <a:r>
              <a:rPr lang="nl-NL" sz="800"/>
              <a:t>hetgeen hetgeen VNW(betr,det,stan,nom,zonder,zonder-n)</a:t>
            </a:r>
          </a:p>
          <a:p>
            <a:pPr lvl="0" rtl="0">
              <a:spcBef>
                <a:spcPts val="0"/>
              </a:spcBef>
              <a:buNone/>
            </a:pPr>
            <a:r>
              <a:rPr lang="nl-NL" sz="800"/>
              <a:t>mynen   mynen   N(soort,mv,basis)</a:t>
            </a:r>
          </a:p>
          <a:p>
            <a:pPr lvl="0" rtl="0">
              <a:spcBef>
                <a:spcPts val="0"/>
              </a:spcBef>
              <a:buNone/>
            </a:pPr>
            <a:r>
              <a:rPr lang="nl-NL" sz="800"/>
              <a:t>stiel   stiel   N(soort,ev,basis,zijd,stan)</a:t>
            </a:r>
          </a:p>
          <a:p>
            <a:pPr lvl="0" rtl="0">
              <a:spcBef>
                <a:spcPts val="0"/>
              </a:spcBef>
              <a:buNone/>
            </a:pPr>
            <a:r>
              <a:rPr lang="nl-NL" sz="800"/>
              <a:t>betreft betreffen       WW(pv,tgw,met-t)</a:t>
            </a:r>
          </a:p>
          <a:p>
            <a:pPr lvl="0" rtl="0">
              <a:spcBef>
                <a:spcPts val="0"/>
              </a:spcBef>
              <a:buNone/>
            </a:pPr>
            <a:r>
              <a:rPr lang="nl-NL" sz="800"/>
              <a:t>ik      ik      VNW(pers,pron,nomin,vol,1,ev)</a:t>
            </a:r>
          </a:p>
          <a:p>
            <a:pPr lvl="0" rtl="0">
              <a:spcBef>
                <a:spcPts val="0"/>
              </a:spcBef>
              <a:buNone/>
            </a:pPr>
            <a:r>
              <a:rPr lang="nl-NL" sz="800"/>
              <a:t>durf    durven  WW(pv,tgw,ev)</a:t>
            </a:r>
          </a:p>
          <a:p>
            <a:pPr lvl="0" rtl="0">
              <a:spcBef>
                <a:spcPts val="0"/>
              </a:spcBef>
              <a:buNone/>
            </a:pPr>
            <a:r>
              <a:rPr lang="nl-NL" sz="800"/>
              <a:t>my      my      SPEC(vreemd)</a:t>
            </a:r>
          </a:p>
          <a:p>
            <a:pPr lvl="0" rtl="0">
              <a:spcBef>
                <a:spcPts val="0"/>
              </a:spcBef>
              <a:buNone/>
            </a:pPr>
            <a:r>
              <a:rPr lang="nl-NL" sz="800"/>
              <a:t>op      op      VZ(init)</a:t>
            </a:r>
          </a:p>
          <a:p>
            <a:pPr lvl="0" rtl="0">
              <a:spcBef>
                <a:spcPts val="0"/>
              </a:spcBef>
              <a:buNone/>
            </a:pPr>
            <a:r>
              <a:rPr lang="nl-NL" sz="800"/>
              <a:t>uwe     uw      VNW(bez,det,dial)</a:t>
            </a:r>
          </a:p>
          <a:p>
            <a:pPr lvl="0" rtl="0">
              <a:spcBef>
                <a:spcPts val="0"/>
              </a:spcBef>
              <a:buNone/>
            </a:pPr>
            <a:r>
              <a:rPr lang="nl-NL" sz="800"/>
              <a:t>gewoone gewoone N(soort,ev,basis,zijd,stan)</a:t>
            </a:r>
          </a:p>
          <a:p>
            <a:pPr lvl="0" rtl="0">
              <a:spcBef>
                <a:spcPts val="0"/>
              </a:spcBef>
              <a:buNone/>
            </a:pPr>
            <a:r>
              <a:rPr lang="nl-NL" sz="800"/>
              <a:t>welwillend      welwillend      ADJ(vrij,basis,zonder)</a:t>
            </a:r>
          </a:p>
          <a:p>
            <a:pPr lvl="0" rtl="0">
              <a:spcBef>
                <a:spcPts val="0"/>
              </a:spcBef>
              <a:buNone/>
            </a:pPr>
            <a:r>
              <a:rPr lang="nl-NL" sz="800"/>
              <a:t>heid    heid    WW(od,vrij,zonder)</a:t>
            </a:r>
          </a:p>
          <a:p>
            <a:pPr lvl="0" rtl="0">
              <a:spcBef>
                <a:spcPts val="0"/>
              </a:spcBef>
              <a:buNone/>
            </a:pPr>
            <a:r>
              <a:rPr lang="nl-NL" sz="800"/>
              <a:t>betrouwen       betrouwen       WW(inf,vrij,zonder)</a:t>
            </a:r>
          </a:p>
          <a:p>
            <a:pPr lvl="0" rtl="0">
              <a:spcBef>
                <a:spcPts val="0"/>
              </a:spcBef>
              <a:buNone/>
            </a:pPr>
            <a:r>
              <a:rPr lang="nl-NL" sz="800"/>
              <a:t>om      om      VZ(init)</a:t>
            </a:r>
          </a:p>
          <a:p>
            <a:pPr lvl="0" rtl="0">
              <a:spcBef>
                <a:spcPts val="0"/>
              </a:spcBef>
              <a:buNone/>
            </a:pPr>
            <a:r>
              <a:rPr lang="nl-NL" sz="800"/>
              <a:t>eene    eene    ADJ(prenom,basis,met-e,stan)</a:t>
            </a:r>
          </a:p>
          <a:p>
            <a:pPr lvl="0" rtl="0">
              <a:spcBef>
                <a:spcPts val="0"/>
              </a:spcBef>
              <a:buNone/>
            </a:pPr>
            <a:r>
              <a:rPr lang="nl-NL" sz="800"/>
              <a:t>goede   goed    ADJ(prenom,basis,met-e,stan)</a:t>
            </a:r>
          </a:p>
          <a:p>
            <a:pPr lvl="0" rtl="0">
              <a:spcBef>
                <a:spcPts val="0"/>
              </a:spcBef>
              <a:buNone/>
            </a:pPr>
            <a:r>
              <a:rPr lang="nl-NL" sz="800"/>
              <a:t>antwoord        antwoord        N(soort,ev,basis,onz,stan)</a:t>
            </a:r>
          </a:p>
          <a:p>
            <a:pPr lvl="0" rtl="0">
              <a:spcBef>
                <a:spcPts val="0"/>
              </a:spcBef>
              <a:buNone/>
            </a:pPr>
            <a:r>
              <a:rPr lang="nl-NL" sz="800"/>
              <a:t>op      op      VZ(init)</a:t>
            </a:r>
          </a:p>
          <a:p>
            <a:pPr lvl="0" rtl="0">
              <a:spcBef>
                <a:spcPts val="0"/>
              </a:spcBef>
              <a:buNone/>
            </a:pPr>
            <a:r>
              <a:rPr lang="nl-NL" sz="800"/>
              <a:t>mynen   mynen   N(soort,mv,basis)</a:t>
            </a:r>
          </a:p>
          <a:p>
            <a:pPr lvl="0" rtl="0">
              <a:spcBef>
                <a:spcPts val="0"/>
              </a:spcBef>
              <a:buNone/>
            </a:pPr>
            <a:r>
              <a:rPr lang="nl-NL" sz="800"/>
              <a:t>brief   brief   N(soort,ev,basis,zijd,stan)</a:t>
            </a:r>
          </a:p>
          <a:p>
            <a:pPr lvl="0" rtl="0">
              <a:spcBef>
                <a:spcPts val="0"/>
              </a:spcBef>
              <a:buNone/>
            </a:pPr>
            <a:r>
              <a:rPr lang="nl-NL" sz="800"/>
              <a:t>te      te      VZ(init)</a:t>
            </a:r>
          </a:p>
          <a:p>
            <a:pPr lvl="0" rtl="0">
              <a:spcBef>
                <a:spcPts val="0"/>
              </a:spcBef>
              <a:buNone/>
            </a:pPr>
            <a:r>
              <a:rPr lang="nl-NL" sz="800"/>
              <a:t>bekomen bekomen WW(inf,vrij,zonder)</a:t>
            </a:r>
          </a:p>
          <a:p>
            <a:pPr lvl="0" rtl="0">
              <a:spcBef>
                <a:spcPts val="0"/>
              </a:spcBef>
              <a:buNone/>
            </a:pPr>
            <a:r>
              <a:rPr lang="nl-NL" sz="800"/>
              <a:t>In      in      VZ(init)</a:t>
            </a:r>
          </a:p>
          <a:p>
            <a:pPr lvl="0" rtl="0">
              <a:spcBef>
                <a:spcPts val="0"/>
              </a:spcBef>
              <a:buNone/>
            </a:pPr>
            <a:r>
              <a:rPr lang="nl-NL" sz="800"/>
              <a:t>afwachting      afwachting      N(soort,ev,basis,zijd,stan)</a:t>
            </a:r>
          </a:p>
          <a:p>
            <a:pPr lvl="0" rtl="0">
              <a:spcBef>
                <a:spcPts val="0"/>
              </a:spcBef>
              <a:buNone/>
            </a:pPr>
            <a:r>
              <a:rPr lang="nl-NL" sz="800"/>
              <a:t>blyve   blyve   WW(pv,verl,ev)</a:t>
            </a:r>
          </a:p>
          <a:p>
            <a:pPr lvl="0" rtl="0">
              <a:spcBef>
                <a:spcPts val="0"/>
              </a:spcBef>
              <a:buNone/>
            </a:pPr>
            <a:r>
              <a:rPr lang="nl-NL" sz="800"/>
              <a:t>ik      ik      VNW(pers,pron,nomin,vol,1,ev)</a:t>
            </a:r>
          </a:p>
          <a:p>
            <a:pPr lvl="0" rtl="0">
              <a:spcBef>
                <a:spcPts val="0"/>
              </a:spcBef>
              <a:buNone/>
            </a:pPr>
            <a:r>
              <a:rPr lang="nl-NL" sz="800"/>
              <a:t>met     met     VZ(init)</a:t>
            </a:r>
          </a:p>
          <a:p>
            <a:pPr lvl="0" rtl="0">
              <a:spcBef>
                <a:spcPts val="0"/>
              </a:spcBef>
              <a:buNone/>
            </a:pPr>
            <a:r>
              <a:rPr lang="nl-NL" sz="800"/>
              <a:t>den     de      LID(bep,dial)</a:t>
            </a:r>
          </a:p>
          <a:p>
            <a:pPr lvl="0" rtl="0">
              <a:spcBef>
                <a:spcPts val="0"/>
              </a:spcBef>
              <a:buNone/>
            </a:pPr>
            <a:r>
              <a:rPr lang="nl-NL" sz="800"/>
              <a:t>grootsten       grootsten       ADJ(dial)</a:t>
            </a:r>
          </a:p>
          <a:p>
            <a:pPr lvl="0" rtl="0">
              <a:spcBef>
                <a:spcPts val="0"/>
              </a:spcBef>
              <a:buNone/>
            </a:pPr>
            <a:r>
              <a:rPr lang="nl-NL" sz="800"/>
              <a:t>eerbied eerbied N(soort,ev,basis,zijd,stan)</a:t>
            </a:r>
          </a:p>
          <a:p>
            <a:pPr lvl="0" rtl="0">
              <a:spcBef>
                <a:spcPts val="0"/>
              </a:spcBef>
              <a:buNone/>
            </a:pPr>
            <a:r>
              <a:t/>
            </a:r>
            <a:endParaRPr sz="800"/>
          </a:p>
          <a:p>
            <a:pPr lvl="0" rtl="0">
              <a:spcBef>
                <a:spcPts val="0"/>
              </a:spcBef>
              <a:buNone/>
            </a:pPr>
            <a:r>
              <a:t/>
            </a:r>
            <a:endParaRPr sz="800"/>
          </a:p>
        </p:txBody>
      </p:sp>
      <p:sp>
        <p:nvSpPr>
          <p:cNvPr id="152" name="Shape 152"/>
          <p:cNvSpPr txBox="1"/>
          <p:nvPr/>
        </p:nvSpPr>
        <p:spPr>
          <a:xfrm>
            <a:off x="6385750" y="1217100"/>
            <a:ext cx="2910000" cy="4909200"/>
          </a:xfrm>
          <a:prstGeom prst="rect">
            <a:avLst/>
          </a:prstGeom>
          <a:solidFill>
            <a:srgbClr val="C9DAF8"/>
          </a:solidFill>
          <a:ln>
            <a:noFill/>
          </a:ln>
        </p:spPr>
        <p:txBody>
          <a:bodyPr anchorCtr="0" anchor="t" bIns="91425" lIns="91425" rIns="91425" wrap="square" tIns="91425">
            <a:noAutofit/>
          </a:bodyPr>
          <a:lstStyle/>
          <a:p>
            <a:pPr lvl="0">
              <a:spcBef>
                <a:spcPts val="0"/>
              </a:spcBef>
              <a:buClr>
                <a:schemeClr val="dk1"/>
              </a:buClr>
              <a:buSzPct val="137500"/>
              <a:buFont typeface="Arial"/>
              <a:buNone/>
            </a:pPr>
            <a:r>
              <a:rPr lang="nl-NL" sz="800"/>
              <a:t>Zynde   VRB     zijn</a:t>
            </a:r>
          </a:p>
          <a:p>
            <a:pPr lvl="0">
              <a:spcBef>
                <a:spcPts val="0"/>
              </a:spcBef>
              <a:buClr>
                <a:schemeClr val="dk1"/>
              </a:buClr>
              <a:buSzPct val="137500"/>
              <a:buFont typeface="Arial"/>
              <a:buNone/>
            </a:pPr>
            <a:r>
              <a:rPr lang="nl-NL" sz="800"/>
              <a:t>nu      ADV     nu</a:t>
            </a:r>
          </a:p>
          <a:p>
            <a:pPr lvl="0">
              <a:spcBef>
                <a:spcPts val="0"/>
              </a:spcBef>
              <a:buClr>
                <a:schemeClr val="dk1"/>
              </a:buClr>
              <a:buSzPct val="137500"/>
              <a:buFont typeface="Arial"/>
              <a:buNone/>
            </a:pPr>
            <a:r>
              <a:rPr lang="nl-NL" sz="800"/>
              <a:t>juist   ADV     juist</a:t>
            </a:r>
          </a:p>
          <a:p>
            <a:pPr lvl="0">
              <a:spcBef>
                <a:spcPts val="0"/>
              </a:spcBef>
              <a:buClr>
                <a:schemeClr val="dk1"/>
              </a:buClr>
              <a:buSzPct val="137500"/>
              <a:buFont typeface="Arial"/>
              <a:buNone/>
            </a:pPr>
            <a:r>
              <a:rPr lang="nl-NL" sz="800"/>
              <a:t>in      ADP     in</a:t>
            </a:r>
          </a:p>
          <a:p>
            <a:pPr lvl="0">
              <a:spcBef>
                <a:spcPts val="0"/>
              </a:spcBef>
              <a:buClr>
                <a:schemeClr val="dk1"/>
              </a:buClr>
              <a:buSzPct val="137500"/>
              <a:buFont typeface="Arial"/>
              <a:buNone/>
            </a:pPr>
            <a:r>
              <a:rPr lang="nl-NL" sz="800"/>
              <a:t>het     ART     het</a:t>
            </a:r>
          </a:p>
          <a:p>
            <a:pPr lvl="0">
              <a:spcBef>
                <a:spcPts val="0"/>
              </a:spcBef>
              <a:buClr>
                <a:schemeClr val="dk1"/>
              </a:buClr>
              <a:buSzPct val="137500"/>
              <a:buFont typeface="Arial"/>
              <a:buNone/>
            </a:pPr>
            <a:r>
              <a:rPr lang="nl-NL" sz="800"/>
              <a:t>goed    NOU     goed</a:t>
            </a:r>
          </a:p>
          <a:p>
            <a:pPr lvl="0">
              <a:spcBef>
                <a:spcPts val="0"/>
              </a:spcBef>
              <a:buClr>
                <a:schemeClr val="dk1"/>
              </a:buClr>
              <a:buSzPct val="137500"/>
              <a:buFont typeface="Arial"/>
              <a:buNone/>
            </a:pPr>
            <a:r>
              <a:rPr lang="nl-NL" sz="800"/>
              <a:t>voor    ADP     voor</a:t>
            </a:r>
          </a:p>
          <a:p>
            <a:pPr lvl="0">
              <a:spcBef>
                <a:spcPts val="0"/>
              </a:spcBef>
              <a:buClr>
                <a:schemeClr val="dk1"/>
              </a:buClr>
              <a:buSzPct val="137500"/>
              <a:buFont typeface="Arial"/>
              <a:buNone/>
            </a:pPr>
            <a:r>
              <a:rPr lang="nl-NL" sz="800"/>
              <a:t>hetgeen PRN     hetgeen</a:t>
            </a:r>
          </a:p>
          <a:p>
            <a:pPr lvl="0">
              <a:spcBef>
                <a:spcPts val="0"/>
              </a:spcBef>
              <a:buClr>
                <a:schemeClr val="dk1"/>
              </a:buClr>
              <a:buSzPct val="137500"/>
              <a:buFont typeface="Arial"/>
              <a:buNone/>
            </a:pPr>
            <a:r>
              <a:rPr lang="nl-NL" sz="800"/>
              <a:t>mynen   PRN     mijn</a:t>
            </a:r>
          </a:p>
          <a:p>
            <a:pPr lvl="0">
              <a:spcBef>
                <a:spcPts val="0"/>
              </a:spcBef>
              <a:buClr>
                <a:schemeClr val="dk1"/>
              </a:buClr>
              <a:buSzPct val="137500"/>
              <a:buFont typeface="Arial"/>
              <a:buNone/>
            </a:pPr>
            <a:r>
              <a:rPr lang="nl-NL" sz="800"/>
              <a:t>stiel   NOU     stiel</a:t>
            </a:r>
          </a:p>
          <a:p>
            <a:pPr lvl="0">
              <a:spcBef>
                <a:spcPts val="0"/>
              </a:spcBef>
              <a:buClr>
                <a:schemeClr val="dk1"/>
              </a:buClr>
              <a:buSzPct val="137500"/>
              <a:buFont typeface="Arial"/>
              <a:buNone/>
            </a:pPr>
            <a:r>
              <a:rPr lang="nl-NL" sz="800"/>
              <a:t>betreft VRB     betreffen</a:t>
            </a:r>
          </a:p>
          <a:p>
            <a:pPr lvl="0">
              <a:spcBef>
                <a:spcPts val="0"/>
              </a:spcBef>
              <a:buClr>
                <a:schemeClr val="dk1"/>
              </a:buClr>
              <a:buSzPct val="137500"/>
              <a:buFont typeface="Arial"/>
              <a:buNone/>
            </a:pPr>
            <a:r>
              <a:rPr lang="nl-NL" sz="800"/>
              <a:t>ik      PRN     ik</a:t>
            </a:r>
          </a:p>
          <a:p>
            <a:pPr lvl="0">
              <a:spcBef>
                <a:spcPts val="0"/>
              </a:spcBef>
              <a:buClr>
                <a:schemeClr val="dk1"/>
              </a:buClr>
              <a:buSzPct val="137500"/>
              <a:buFont typeface="Arial"/>
              <a:buNone/>
            </a:pPr>
            <a:r>
              <a:rPr lang="nl-NL" sz="800"/>
              <a:t>durf    VRB     durven</a:t>
            </a:r>
          </a:p>
          <a:p>
            <a:pPr lvl="0">
              <a:spcBef>
                <a:spcPts val="0"/>
              </a:spcBef>
              <a:buClr>
                <a:schemeClr val="dk1"/>
              </a:buClr>
              <a:buSzPct val="137500"/>
              <a:buFont typeface="Arial"/>
              <a:buNone/>
            </a:pPr>
            <a:r>
              <a:rPr lang="nl-NL" sz="800"/>
              <a:t>my      PRN     ik</a:t>
            </a:r>
          </a:p>
          <a:p>
            <a:pPr lvl="0">
              <a:spcBef>
                <a:spcPts val="0"/>
              </a:spcBef>
              <a:buClr>
                <a:schemeClr val="dk1"/>
              </a:buClr>
              <a:buSzPct val="137500"/>
              <a:buFont typeface="Arial"/>
              <a:buNone/>
            </a:pPr>
            <a:r>
              <a:rPr lang="nl-NL" sz="800"/>
              <a:t>op      ADP     op</a:t>
            </a:r>
          </a:p>
          <a:p>
            <a:pPr lvl="0">
              <a:spcBef>
                <a:spcPts val="0"/>
              </a:spcBef>
              <a:buClr>
                <a:schemeClr val="dk1"/>
              </a:buClr>
              <a:buSzPct val="137500"/>
              <a:buFont typeface="Arial"/>
              <a:buNone/>
            </a:pPr>
            <a:r>
              <a:rPr lang="nl-NL" sz="800"/>
              <a:t>uwe     PRN     uw</a:t>
            </a:r>
          </a:p>
          <a:p>
            <a:pPr lvl="0">
              <a:spcBef>
                <a:spcPts val="0"/>
              </a:spcBef>
              <a:buClr>
                <a:schemeClr val="dk1"/>
              </a:buClr>
              <a:buSzPct val="137500"/>
              <a:buFont typeface="Arial"/>
              <a:buNone/>
            </a:pPr>
            <a:r>
              <a:rPr lang="nl-NL" sz="800"/>
              <a:t>gewoone ADJ     gewoon</a:t>
            </a:r>
          </a:p>
          <a:p>
            <a:pPr lvl="0">
              <a:spcBef>
                <a:spcPts val="0"/>
              </a:spcBef>
              <a:buClr>
                <a:schemeClr val="dk1"/>
              </a:buClr>
              <a:buSzPct val="137500"/>
              <a:buFont typeface="Arial"/>
              <a:buNone/>
            </a:pPr>
            <a:r>
              <a:rPr lang="nl-NL" sz="800"/>
              <a:t>welwillend      NOU     welwillend</a:t>
            </a:r>
          </a:p>
          <a:p>
            <a:pPr lvl="0">
              <a:spcBef>
                <a:spcPts val="0"/>
              </a:spcBef>
              <a:buClr>
                <a:schemeClr val="dk1"/>
              </a:buClr>
              <a:buSzPct val="137500"/>
              <a:buFont typeface="Arial"/>
              <a:buNone/>
            </a:pPr>
            <a:r>
              <a:rPr lang="nl-NL" sz="800"/>
              <a:t>heid    NOU     heide</a:t>
            </a:r>
          </a:p>
          <a:p>
            <a:pPr lvl="0">
              <a:spcBef>
                <a:spcPts val="0"/>
              </a:spcBef>
              <a:buClr>
                <a:schemeClr val="dk1"/>
              </a:buClr>
              <a:buSzPct val="137500"/>
              <a:buFont typeface="Arial"/>
              <a:buNone/>
            </a:pPr>
            <a:r>
              <a:rPr lang="nl-NL" sz="800"/>
              <a:t>betrouwen       VRB     betrouwen</a:t>
            </a:r>
          </a:p>
          <a:p>
            <a:pPr lvl="0">
              <a:spcBef>
                <a:spcPts val="0"/>
              </a:spcBef>
              <a:buClr>
                <a:schemeClr val="dk1"/>
              </a:buClr>
              <a:buSzPct val="137500"/>
              <a:buFont typeface="Arial"/>
              <a:buNone/>
            </a:pPr>
            <a:r>
              <a:rPr lang="nl-NL" sz="800"/>
              <a:t>om      CON     om</a:t>
            </a:r>
          </a:p>
          <a:p>
            <a:pPr lvl="0">
              <a:spcBef>
                <a:spcPts val="0"/>
              </a:spcBef>
              <a:buClr>
                <a:schemeClr val="dk1"/>
              </a:buClr>
              <a:buSzPct val="137500"/>
              <a:buFont typeface="Arial"/>
              <a:buNone/>
            </a:pPr>
            <a:r>
              <a:rPr lang="nl-NL" sz="800"/>
              <a:t>eene    ART     een</a:t>
            </a:r>
          </a:p>
          <a:p>
            <a:pPr lvl="0">
              <a:spcBef>
                <a:spcPts val="0"/>
              </a:spcBef>
              <a:buClr>
                <a:schemeClr val="dk1"/>
              </a:buClr>
              <a:buSzPct val="137500"/>
              <a:buFont typeface="Arial"/>
              <a:buNone/>
            </a:pPr>
            <a:r>
              <a:rPr lang="nl-NL" sz="800"/>
              <a:t>goede   ADJ     goed</a:t>
            </a:r>
          </a:p>
          <a:p>
            <a:pPr lvl="0">
              <a:spcBef>
                <a:spcPts val="0"/>
              </a:spcBef>
              <a:buClr>
                <a:schemeClr val="dk1"/>
              </a:buClr>
              <a:buSzPct val="137500"/>
              <a:buFont typeface="Arial"/>
              <a:buNone/>
            </a:pPr>
            <a:r>
              <a:rPr lang="nl-NL" sz="800"/>
              <a:t>antwoord        NOU     antwoord</a:t>
            </a:r>
          </a:p>
          <a:p>
            <a:pPr lvl="0">
              <a:spcBef>
                <a:spcPts val="0"/>
              </a:spcBef>
              <a:buClr>
                <a:schemeClr val="dk1"/>
              </a:buClr>
              <a:buSzPct val="137500"/>
              <a:buFont typeface="Arial"/>
              <a:buNone/>
            </a:pPr>
            <a:r>
              <a:rPr lang="nl-NL" sz="800"/>
              <a:t>op      ADP     op</a:t>
            </a:r>
          </a:p>
          <a:p>
            <a:pPr lvl="0">
              <a:spcBef>
                <a:spcPts val="0"/>
              </a:spcBef>
              <a:buClr>
                <a:schemeClr val="dk1"/>
              </a:buClr>
              <a:buSzPct val="137500"/>
              <a:buFont typeface="Arial"/>
              <a:buNone/>
            </a:pPr>
            <a:r>
              <a:rPr lang="nl-NL" sz="800"/>
              <a:t>mynen   PRN     mijn</a:t>
            </a:r>
          </a:p>
          <a:p>
            <a:pPr lvl="0">
              <a:spcBef>
                <a:spcPts val="0"/>
              </a:spcBef>
              <a:buClr>
                <a:schemeClr val="dk1"/>
              </a:buClr>
              <a:buSzPct val="137500"/>
              <a:buFont typeface="Arial"/>
              <a:buNone/>
            </a:pPr>
            <a:r>
              <a:rPr lang="nl-NL" sz="800"/>
              <a:t>brief   NOU     brief</a:t>
            </a:r>
          </a:p>
          <a:p>
            <a:pPr lvl="0">
              <a:spcBef>
                <a:spcPts val="0"/>
              </a:spcBef>
              <a:buClr>
                <a:schemeClr val="dk1"/>
              </a:buClr>
              <a:buSzPct val="137500"/>
              <a:buFont typeface="Arial"/>
              <a:buNone/>
            </a:pPr>
            <a:r>
              <a:rPr lang="nl-NL" sz="800"/>
              <a:t>te      ADP     te</a:t>
            </a:r>
          </a:p>
          <a:p>
            <a:pPr lvl="0">
              <a:spcBef>
                <a:spcPts val="0"/>
              </a:spcBef>
              <a:buClr>
                <a:schemeClr val="dk1"/>
              </a:buClr>
              <a:buSzPct val="137500"/>
              <a:buFont typeface="Arial"/>
              <a:buNone/>
            </a:pPr>
            <a:r>
              <a:rPr lang="nl-NL" sz="800"/>
              <a:t>bekomen VRB     bekomen</a:t>
            </a:r>
          </a:p>
          <a:p>
            <a:pPr lvl="0">
              <a:spcBef>
                <a:spcPts val="0"/>
              </a:spcBef>
              <a:buClr>
                <a:schemeClr val="dk1"/>
              </a:buClr>
              <a:buSzPct val="137500"/>
              <a:buFont typeface="Arial"/>
              <a:buNone/>
            </a:pPr>
            <a:r>
              <a:rPr lang="nl-NL" sz="800"/>
              <a:t>In      ADP     in</a:t>
            </a:r>
          </a:p>
          <a:p>
            <a:pPr lvl="0">
              <a:spcBef>
                <a:spcPts val="0"/>
              </a:spcBef>
              <a:buClr>
                <a:schemeClr val="dk1"/>
              </a:buClr>
              <a:buSzPct val="137500"/>
              <a:buFont typeface="Arial"/>
              <a:buNone/>
            </a:pPr>
            <a:r>
              <a:rPr lang="nl-NL" sz="800"/>
              <a:t>afwachting      NOU     afwachting</a:t>
            </a:r>
          </a:p>
          <a:p>
            <a:pPr lvl="0">
              <a:spcBef>
                <a:spcPts val="0"/>
              </a:spcBef>
              <a:buClr>
                <a:schemeClr val="dk1"/>
              </a:buClr>
              <a:buSzPct val="137500"/>
              <a:buFont typeface="Arial"/>
              <a:buNone/>
            </a:pPr>
            <a:r>
              <a:rPr lang="nl-NL" sz="800"/>
              <a:t>blyve   VRB     blijven</a:t>
            </a:r>
          </a:p>
          <a:p>
            <a:pPr lvl="0">
              <a:spcBef>
                <a:spcPts val="0"/>
              </a:spcBef>
              <a:buClr>
                <a:schemeClr val="dk1"/>
              </a:buClr>
              <a:buSzPct val="137500"/>
              <a:buFont typeface="Arial"/>
              <a:buNone/>
            </a:pPr>
            <a:r>
              <a:rPr lang="nl-NL" sz="800"/>
              <a:t>ik      PRN     ik</a:t>
            </a:r>
          </a:p>
          <a:p>
            <a:pPr lvl="0">
              <a:spcBef>
                <a:spcPts val="0"/>
              </a:spcBef>
              <a:buClr>
                <a:schemeClr val="dk1"/>
              </a:buClr>
              <a:buSzPct val="137500"/>
              <a:buFont typeface="Arial"/>
              <a:buNone/>
            </a:pPr>
            <a:r>
              <a:rPr lang="nl-NL" sz="800"/>
              <a:t>met     ADP     met</a:t>
            </a:r>
          </a:p>
          <a:p>
            <a:pPr lvl="0">
              <a:spcBef>
                <a:spcPts val="0"/>
              </a:spcBef>
              <a:buClr>
                <a:schemeClr val="dk1"/>
              </a:buClr>
              <a:buSzPct val="137500"/>
              <a:buFont typeface="Arial"/>
              <a:buNone/>
            </a:pPr>
            <a:r>
              <a:rPr lang="nl-NL" sz="800"/>
              <a:t>den     ART     de</a:t>
            </a:r>
          </a:p>
          <a:p>
            <a:pPr lvl="0">
              <a:spcBef>
                <a:spcPts val="0"/>
              </a:spcBef>
              <a:buClr>
                <a:schemeClr val="dk1"/>
              </a:buClr>
              <a:buSzPct val="137500"/>
              <a:buFont typeface="Arial"/>
              <a:buNone/>
            </a:pPr>
            <a:r>
              <a:rPr lang="nl-NL" sz="800"/>
              <a:t>grootsten       ADJ     groot</a:t>
            </a:r>
          </a:p>
          <a:p>
            <a:pPr lvl="0">
              <a:spcBef>
                <a:spcPts val="0"/>
              </a:spcBef>
              <a:buClr>
                <a:schemeClr val="dk1"/>
              </a:buClr>
              <a:buSzPct val="137500"/>
              <a:buFont typeface="Arial"/>
              <a:buNone/>
            </a:pPr>
            <a:r>
              <a:rPr lang="nl-NL" sz="800"/>
              <a:t>eerbied NOU     eerbied</a:t>
            </a:r>
          </a:p>
          <a:p>
            <a:pPr lvl="0">
              <a:spcBef>
                <a:spcPts val="0"/>
              </a:spcBef>
              <a:buClr>
                <a:schemeClr val="dk1"/>
              </a:buClr>
              <a:buFont typeface="Arial"/>
              <a:buNone/>
            </a:pPr>
            <a:r>
              <a:t/>
            </a:r>
            <a:endParaRPr sz="800"/>
          </a:p>
          <a:p>
            <a:pPr lvl="0" rtl="0">
              <a:spcBef>
                <a:spcPts val="0"/>
              </a:spcBef>
              <a:buNone/>
            </a:pPr>
            <a:r>
              <a:t/>
            </a:r>
            <a:endParaRPr sz="800"/>
          </a:p>
        </p:txBody>
      </p:sp>
      <p:pic>
        <p:nvPicPr>
          <p:cNvPr id="153" name="Shape 153"/>
          <p:cNvPicPr preferRelativeResize="0"/>
          <p:nvPr/>
        </p:nvPicPr>
        <p:blipFill>
          <a:blip r:embed="rId3">
            <a:alphaModFix/>
          </a:blip>
          <a:stretch>
            <a:fillRect/>
          </a:stretch>
        </p:blipFill>
        <p:spPr>
          <a:xfrm>
            <a:off x="0" y="6501875"/>
            <a:ext cx="464775" cy="268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Kantoorthema">
  <a:themeElements>
    <a:clrScheme name="Kantoor">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2016_sjabloon_powerpoint_blauw">
  <a:themeElements>
    <a:clrScheme name="INT">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95B3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